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rimo" charset="1" panose="020B0604020202020204"/>
      <p:regular r:id="rId27"/>
    </p:embeddedFont>
    <p:embeddedFont>
      <p:font typeface="Loubag" charset="1" panose="02020A03060303060403"/>
      <p:regular r:id="rId28"/>
    </p:embeddedFont>
    <p:embeddedFont>
      <p:font typeface="Roller Coaster Serif" charset="1" panose="00000000000000000000"/>
      <p:regular r:id="rId29"/>
    </p:embeddedFont>
    <p:embeddedFont>
      <p:font typeface="Anton" charset="1" panose="00000500000000000000"/>
      <p:regular r:id="rId30"/>
    </p:embeddedFont>
    <p:embeddedFont>
      <p:font typeface="Arial" charset="1" panose="020B0502020202020204"/>
      <p:regular r:id="rId31"/>
    </p:embeddedFont>
    <p:embeddedFont>
      <p:font typeface="Arial Bold" charset="1" panose="020B0802020202020204"/>
      <p:regular r:id="rId32"/>
    </p:embeddedFont>
    <p:embeddedFont>
      <p:font typeface="TT Rounds Condensed" charset="1" panose="02000506030000020003"/>
      <p:regular r:id="rId33"/>
    </p:embeddedFont>
    <p:embeddedFont>
      <p:font typeface="Roboto" charset="1" panose="02000000000000000000"/>
      <p:regular r:id="rId34"/>
    </p:embeddedFont>
    <p:embeddedFont>
      <p:font typeface="Roboto Bold" charset="1" panose="02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04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439201" y="9615384"/>
            <a:ext cx="7425150" cy="371475"/>
          </a:xfrm>
          <a:prstGeom prst="rect">
            <a:avLst/>
          </a:prstGeom>
        </p:spPr>
        <p:txBody>
          <a:bodyPr anchor="t" rtlCol="false" tIns="0" lIns="0" bIns="0" rIns="0">
            <a:spAutoFit/>
          </a:bodyPr>
          <a:lstStyle/>
          <a:p>
            <a:pPr algn="l">
              <a:lnSpc>
                <a:spcPts val="2879"/>
              </a:lnSpc>
            </a:pPr>
            <a:r>
              <a:rPr lang="en-US" sz="2400">
                <a:solidFill>
                  <a:srgbClr val="434343"/>
                </a:solidFill>
                <a:latin typeface="Arimo"/>
                <a:ea typeface="Arimo"/>
                <a:cs typeface="Arimo"/>
                <a:sym typeface="Arimo"/>
              </a:rPr>
              <a:t>By:- Khushi Patil</a:t>
            </a:r>
          </a:p>
        </p:txBody>
      </p:sp>
      <p:sp>
        <p:nvSpPr>
          <p:cNvPr name="TextBox 4" id="4"/>
          <p:cNvSpPr txBox="true"/>
          <p:nvPr/>
        </p:nvSpPr>
        <p:spPr>
          <a:xfrm rot="0">
            <a:off x="91425" y="6055647"/>
            <a:ext cx="9052575" cy="2857500"/>
          </a:xfrm>
          <a:prstGeom prst="rect">
            <a:avLst/>
          </a:prstGeom>
        </p:spPr>
        <p:txBody>
          <a:bodyPr anchor="t" rtlCol="false" tIns="0" lIns="0" bIns="0" rIns="0">
            <a:spAutoFit/>
          </a:bodyPr>
          <a:lstStyle/>
          <a:p>
            <a:pPr algn="l">
              <a:lnSpc>
                <a:spcPts val="13919"/>
              </a:lnSpc>
            </a:pPr>
            <a:r>
              <a:rPr lang="en-US" sz="11599">
                <a:solidFill>
                  <a:srgbClr val="61A82A"/>
                </a:solidFill>
                <a:latin typeface="Loubag"/>
                <a:ea typeface="Loubag"/>
                <a:cs typeface="Loubag"/>
                <a:sym typeface="Loubag"/>
              </a:rPr>
              <a:t>MINICLIP</a:t>
            </a:r>
          </a:p>
          <a:p>
            <a:pPr algn="l">
              <a:lnSpc>
                <a:spcPts val="4319"/>
              </a:lnSpc>
            </a:pPr>
            <a:r>
              <a:rPr lang="en-US" sz="3599">
                <a:solidFill>
                  <a:srgbClr val="0F4C81"/>
                </a:solidFill>
                <a:latin typeface="Roller Coaster Serif"/>
                <a:ea typeface="Roller Coaster Serif"/>
                <a:cs typeface="Roller Coaster Serif"/>
                <a:sym typeface="Roller Coaster Serif"/>
              </a:rPr>
              <a:t>"Gaming is not just about winning, it's about the journey."</a:t>
            </a:r>
          </a:p>
          <a:p>
            <a:pPr algn="l">
              <a:lnSpc>
                <a:spcPts val="4319"/>
              </a:lnSpc>
            </a:pPr>
          </a:p>
        </p:txBody>
      </p:sp>
      <p:grpSp>
        <p:nvGrpSpPr>
          <p:cNvPr name="Group 5" id="5"/>
          <p:cNvGrpSpPr/>
          <p:nvPr/>
        </p:nvGrpSpPr>
        <p:grpSpPr>
          <a:xfrm rot="0">
            <a:off x="12496876" y="1235400"/>
            <a:ext cx="396000" cy="396000"/>
            <a:chOff x="0" y="0"/>
            <a:chExt cx="528000" cy="528000"/>
          </a:xfrm>
        </p:grpSpPr>
        <p:sp>
          <p:nvSpPr>
            <p:cNvPr name="Freeform 6" id="6"/>
            <p:cNvSpPr/>
            <p:nvPr/>
          </p:nvSpPr>
          <p:spPr>
            <a:xfrm flipH="false" flipV="false" rot="0">
              <a:off x="0" y="0"/>
              <a:ext cx="527939" cy="527939"/>
            </a:xfrm>
            <a:custGeom>
              <a:avLst/>
              <a:gdLst/>
              <a:ahLst/>
              <a:cxnLst/>
              <a:rect r="r" b="b" t="t" l="l"/>
              <a:pathLst>
                <a:path h="527939" w="527939">
                  <a:moveTo>
                    <a:pt x="0" y="0"/>
                  </a:moveTo>
                  <a:lnTo>
                    <a:pt x="527939" y="0"/>
                  </a:lnTo>
                  <a:lnTo>
                    <a:pt x="527939" y="527939"/>
                  </a:lnTo>
                  <a:lnTo>
                    <a:pt x="0" y="527939"/>
                  </a:lnTo>
                  <a:close/>
                </a:path>
              </a:pathLst>
            </a:custGeom>
            <a:solidFill>
              <a:srgbClr val="0F4C81"/>
            </a:solidFill>
          </p:spPr>
        </p:sp>
      </p:grpSp>
      <p:grpSp>
        <p:nvGrpSpPr>
          <p:cNvPr name="Group 7" id="7"/>
          <p:cNvGrpSpPr/>
          <p:nvPr/>
        </p:nvGrpSpPr>
        <p:grpSpPr>
          <a:xfrm rot="0">
            <a:off x="13149776" y="1235400"/>
            <a:ext cx="396000" cy="396000"/>
            <a:chOff x="0" y="0"/>
            <a:chExt cx="528000" cy="528000"/>
          </a:xfrm>
        </p:grpSpPr>
        <p:sp>
          <p:nvSpPr>
            <p:cNvPr name="Freeform 8" id="8"/>
            <p:cNvSpPr/>
            <p:nvPr/>
          </p:nvSpPr>
          <p:spPr>
            <a:xfrm flipH="false" flipV="false" rot="0">
              <a:off x="0" y="0"/>
              <a:ext cx="527939" cy="527939"/>
            </a:xfrm>
            <a:custGeom>
              <a:avLst/>
              <a:gdLst/>
              <a:ahLst/>
              <a:cxnLst/>
              <a:rect r="r" b="b" t="t" l="l"/>
              <a:pathLst>
                <a:path h="527939" w="527939">
                  <a:moveTo>
                    <a:pt x="0" y="0"/>
                  </a:moveTo>
                  <a:lnTo>
                    <a:pt x="527939" y="0"/>
                  </a:lnTo>
                  <a:lnTo>
                    <a:pt x="527939" y="527939"/>
                  </a:lnTo>
                  <a:lnTo>
                    <a:pt x="0" y="527939"/>
                  </a:lnTo>
                  <a:close/>
                </a:path>
              </a:pathLst>
            </a:custGeom>
            <a:solidFill>
              <a:srgbClr val="98BEE0"/>
            </a:solidFill>
          </p:spPr>
        </p:sp>
      </p:grpSp>
      <p:grpSp>
        <p:nvGrpSpPr>
          <p:cNvPr name="Group 9" id="9"/>
          <p:cNvGrpSpPr/>
          <p:nvPr/>
        </p:nvGrpSpPr>
        <p:grpSpPr>
          <a:xfrm rot="0">
            <a:off x="13802676" y="1235400"/>
            <a:ext cx="396000" cy="396000"/>
            <a:chOff x="0" y="0"/>
            <a:chExt cx="528000" cy="528000"/>
          </a:xfrm>
        </p:grpSpPr>
        <p:sp>
          <p:nvSpPr>
            <p:cNvPr name="Freeform 10" id="10"/>
            <p:cNvSpPr/>
            <p:nvPr/>
          </p:nvSpPr>
          <p:spPr>
            <a:xfrm flipH="false" flipV="false" rot="0">
              <a:off x="0" y="0"/>
              <a:ext cx="527939" cy="527939"/>
            </a:xfrm>
            <a:custGeom>
              <a:avLst/>
              <a:gdLst/>
              <a:ahLst/>
              <a:cxnLst/>
              <a:rect r="r" b="b" t="t" l="l"/>
              <a:pathLst>
                <a:path h="527939" w="527939">
                  <a:moveTo>
                    <a:pt x="0" y="0"/>
                  </a:moveTo>
                  <a:lnTo>
                    <a:pt x="527939" y="0"/>
                  </a:lnTo>
                  <a:lnTo>
                    <a:pt x="527939" y="527939"/>
                  </a:lnTo>
                  <a:lnTo>
                    <a:pt x="0" y="527939"/>
                  </a:lnTo>
                  <a:close/>
                </a:path>
              </a:pathLst>
            </a:custGeom>
            <a:solidFill>
              <a:srgbClr val="434343"/>
            </a:solidFill>
          </p:spPr>
        </p:sp>
      </p:grpSp>
      <p:sp>
        <p:nvSpPr>
          <p:cNvPr name="Freeform 11" id="11"/>
          <p:cNvSpPr/>
          <p:nvPr/>
        </p:nvSpPr>
        <p:spPr>
          <a:xfrm flipH="false" flipV="false" rot="0">
            <a:off x="0" y="-59472"/>
            <a:ext cx="18288000" cy="5346988"/>
          </a:xfrm>
          <a:custGeom>
            <a:avLst/>
            <a:gdLst/>
            <a:ahLst/>
            <a:cxnLst/>
            <a:rect r="r" b="b" t="t" l="l"/>
            <a:pathLst>
              <a:path h="5346988" w="18288000">
                <a:moveTo>
                  <a:pt x="0" y="0"/>
                </a:moveTo>
                <a:lnTo>
                  <a:pt x="18288000" y="0"/>
                </a:lnTo>
                <a:lnTo>
                  <a:pt x="18288000" y="5346988"/>
                </a:lnTo>
                <a:lnTo>
                  <a:pt x="0" y="5346988"/>
                </a:lnTo>
                <a:lnTo>
                  <a:pt x="0" y="0"/>
                </a:lnTo>
                <a:close/>
              </a:path>
            </a:pathLst>
          </a:custGeom>
          <a:blipFill>
            <a:blip r:embed="rId4"/>
            <a:stretch>
              <a:fillRect l="0" t="0" r="0" b="-71012"/>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07585" y="1672779"/>
            <a:ext cx="0" cy="7451162"/>
          </a:xfrm>
          <a:prstGeom prst="line">
            <a:avLst/>
          </a:prstGeom>
          <a:ln cap="rnd" w="9525">
            <a:solidFill>
              <a:srgbClr val="434343"/>
            </a:solidFill>
            <a:prstDash val="solid"/>
            <a:headEnd type="none" len="sm" w="sm"/>
            <a:tailEnd type="none" len="sm" w="sm"/>
          </a:ln>
        </p:spPr>
      </p:sp>
      <p:grpSp>
        <p:nvGrpSpPr>
          <p:cNvPr name="Group 4" id="4"/>
          <p:cNvGrpSpPr/>
          <p:nvPr/>
        </p:nvGrpSpPr>
        <p:grpSpPr>
          <a:xfrm rot="-68521">
            <a:off x="1303759" y="1672718"/>
            <a:ext cx="620010" cy="620009"/>
            <a:chOff x="0" y="0"/>
            <a:chExt cx="1176800" cy="1176797"/>
          </a:xfrm>
        </p:grpSpPr>
        <p:sp>
          <p:nvSpPr>
            <p:cNvPr name="Freeform 5" id="5"/>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C5D8E9"/>
            </a:solidFill>
          </p:spPr>
        </p:sp>
      </p:grpSp>
      <p:grpSp>
        <p:nvGrpSpPr>
          <p:cNvPr name="Group 6" id="6"/>
          <p:cNvGrpSpPr/>
          <p:nvPr/>
        </p:nvGrpSpPr>
        <p:grpSpPr>
          <a:xfrm rot="0">
            <a:off x="1340540" y="3489469"/>
            <a:ext cx="604678" cy="604678"/>
            <a:chOff x="0" y="0"/>
            <a:chExt cx="1176800" cy="1176800"/>
          </a:xfrm>
        </p:grpSpPr>
        <p:sp>
          <p:nvSpPr>
            <p:cNvPr name="Freeform 7" id="7"/>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98BEE0"/>
            </a:solidFill>
          </p:spPr>
        </p:sp>
      </p:grpSp>
      <p:grpSp>
        <p:nvGrpSpPr>
          <p:cNvPr name="Group 8" id="8"/>
          <p:cNvGrpSpPr/>
          <p:nvPr/>
        </p:nvGrpSpPr>
        <p:grpSpPr>
          <a:xfrm rot="0">
            <a:off x="1332874" y="5284772"/>
            <a:ext cx="604678" cy="604678"/>
            <a:chOff x="0" y="0"/>
            <a:chExt cx="1176800" cy="1176800"/>
          </a:xfrm>
        </p:grpSpPr>
        <p:sp>
          <p:nvSpPr>
            <p:cNvPr name="Freeform 9" id="9"/>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0F4C81"/>
            </a:solidFill>
          </p:spPr>
        </p:sp>
      </p:grpSp>
      <p:grpSp>
        <p:nvGrpSpPr>
          <p:cNvPr name="Group 10" id="10"/>
          <p:cNvGrpSpPr/>
          <p:nvPr/>
        </p:nvGrpSpPr>
        <p:grpSpPr>
          <a:xfrm rot="0">
            <a:off x="1325208" y="7075601"/>
            <a:ext cx="620010" cy="620009"/>
            <a:chOff x="0" y="0"/>
            <a:chExt cx="1176800" cy="1176797"/>
          </a:xfrm>
        </p:grpSpPr>
        <p:sp>
          <p:nvSpPr>
            <p:cNvPr name="Freeform 11" id="11"/>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434343"/>
            </a:solidFill>
          </p:spPr>
        </p:sp>
      </p:grpSp>
      <p:grpSp>
        <p:nvGrpSpPr>
          <p:cNvPr name="Group 12" id="12"/>
          <p:cNvGrpSpPr/>
          <p:nvPr/>
        </p:nvGrpSpPr>
        <p:grpSpPr>
          <a:xfrm rot="0">
            <a:off x="1325208" y="8821602"/>
            <a:ext cx="604678" cy="604678"/>
            <a:chOff x="0" y="0"/>
            <a:chExt cx="1176800" cy="1176800"/>
          </a:xfrm>
        </p:grpSpPr>
        <p:sp>
          <p:nvSpPr>
            <p:cNvPr name="Freeform 13" id="13"/>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0F4C81"/>
            </a:solidFill>
          </p:spPr>
        </p:sp>
      </p:grpSp>
      <p:sp>
        <p:nvSpPr>
          <p:cNvPr name="TextBox 14" id="14"/>
          <p:cNvSpPr txBox="true"/>
          <p:nvPr/>
        </p:nvSpPr>
        <p:spPr>
          <a:xfrm rot="0">
            <a:off x="2328689" y="1394130"/>
            <a:ext cx="15214158" cy="8290712"/>
          </a:xfrm>
          <a:prstGeom prst="rect">
            <a:avLst/>
          </a:prstGeom>
        </p:spPr>
        <p:txBody>
          <a:bodyPr anchor="t" rtlCol="false" tIns="0" lIns="0" bIns="0" rIns="0">
            <a:spAutoFit/>
          </a:bodyPr>
          <a:lstStyle/>
          <a:p>
            <a:pPr algn="l">
              <a:lnSpc>
                <a:spcPts val="4108"/>
              </a:lnSpc>
            </a:pPr>
            <a:r>
              <a:rPr lang="en-US" b="true" sz="3200" spc="29">
                <a:solidFill>
                  <a:srgbClr val="000000"/>
                </a:solidFill>
                <a:latin typeface="Arial Bold"/>
                <a:ea typeface="Arial Bold"/>
                <a:cs typeface="Arial Bold"/>
                <a:sym typeface="Arial Bold"/>
              </a:rPr>
              <a:t>How to Know if game is good</a:t>
            </a:r>
            <a:r>
              <a:rPr lang="en-US" sz="3200" spc="29">
                <a:solidFill>
                  <a:srgbClr val="000000"/>
                </a:solidFill>
                <a:latin typeface="Arial"/>
                <a:ea typeface="Arial"/>
                <a:cs typeface="Arial"/>
                <a:sym typeface="Arial"/>
              </a:rPr>
              <a:t>: Miniclip offers a wide range of games across different genres, but players what to know if the game is good or not.</a:t>
            </a:r>
          </a:p>
          <a:p>
            <a:pPr algn="l">
              <a:lnSpc>
                <a:spcPts val="4108"/>
              </a:lnSpc>
            </a:pPr>
            <a:r>
              <a:rPr lang="en-US" b="true" sz="3200" spc="29">
                <a:solidFill>
                  <a:srgbClr val="000000"/>
                </a:solidFill>
                <a:latin typeface="Arial Bold"/>
                <a:ea typeface="Arial Bold"/>
                <a:cs typeface="Arial Bold"/>
                <a:sym typeface="Arial Bold"/>
              </a:rPr>
              <a:t>Free-to-Play</a:t>
            </a:r>
            <a:r>
              <a:rPr lang="en-US" sz="3200" spc="29">
                <a:solidFill>
                  <a:srgbClr val="000000"/>
                </a:solidFill>
                <a:latin typeface="Arial"/>
                <a:ea typeface="Arial"/>
                <a:cs typeface="Arial"/>
                <a:sym typeface="Arial"/>
              </a:rPr>
              <a:t>: Many of the games on Miniclip are free to play, which attracts users looking for entertainment without the need to spend money but they won’t know until they get in game so a pre-knowledge is needed</a:t>
            </a:r>
          </a:p>
          <a:p>
            <a:pPr algn="l">
              <a:lnSpc>
                <a:spcPts val="4108"/>
              </a:lnSpc>
            </a:pPr>
            <a:r>
              <a:rPr lang="en-US" b="true" sz="3200" spc="29">
                <a:solidFill>
                  <a:srgbClr val="000000"/>
                </a:solidFill>
                <a:latin typeface="Arial Bold"/>
                <a:ea typeface="Arial Bold"/>
                <a:cs typeface="Arial Bold"/>
                <a:sym typeface="Arial Bold"/>
              </a:rPr>
              <a:t>About game</a:t>
            </a:r>
            <a:r>
              <a:rPr lang="en-US" sz="3200" spc="29">
                <a:solidFill>
                  <a:srgbClr val="000000"/>
                </a:solidFill>
                <a:latin typeface="Arial"/>
                <a:ea typeface="Arial"/>
                <a:cs typeface="Arial"/>
                <a:sym typeface="Arial"/>
              </a:rPr>
              <a:t>: Miniclip games can be accessed through web browsers and mobile devices, making them easily accessible for players on various platforms so should </a:t>
            </a:r>
          </a:p>
          <a:p>
            <a:pPr algn="l">
              <a:lnSpc>
                <a:spcPts val="4108"/>
              </a:lnSpc>
            </a:pPr>
            <a:r>
              <a:rPr lang="en-US" b="true" sz="3200" spc="29">
                <a:solidFill>
                  <a:srgbClr val="000000"/>
                </a:solidFill>
                <a:latin typeface="Arial Bold"/>
                <a:ea typeface="Arial Bold"/>
                <a:cs typeface="Arial Bold"/>
                <a:sym typeface="Arial Bold"/>
              </a:rPr>
              <a:t>Multiplayer Options</a:t>
            </a:r>
            <a:r>
              <a:rPr lang="en-US" sz="3200" spc="29">
                <a:solidFill>
                  <a:srgbClr val="000000"/>
                </a:solidFill>
                <a:latin typeface="Arial"/>
                <a:ea typeface="Arial"/>
                <a:cs typeface="Arial"/>
                <a:sym typeface="Arial"/>
              </a:rPr>
              <a:t>: Several Miniclip games offer multiplayer modes, allowing friends to compete with or against each other online but there should be section for single as well as multiplayer games</a:t>
            </a:r>
          </a:p>
          <a:p>
            <a:pPr algn="l">
              <a:lnSpc>
                <a:spcPts val="4108"/>
              </a:lnSpc>
            </a:pPr>
            <a:r>
              <a:rPr lang="en-US" b="true" sz="3200" spc="28">
                <a:solidFill>
                  <a:srgbClr val="000000"/>
                </a:solidFill>
                <a:latin typeface="Arial Bold"/>
                <a:ea typeface="Arial Bold"/>
                <a:cs typeface="Arial Bold"/>
                <a:sym typeface="Arial Bold"/>
              </a:rPr>
              <a:t>Proper Record</a:t>
            </a:r>
            <a:r>
              <a:rPr lang="en-US" sz="3200" spc="28">
                <a:solidFill>
                  <a:srgbClr val="000000"/>
                </a:solidFill>
                <a:latin typeface="Arial"/>
                <a:ea typeface="Arial"/>
                <a:cs typeface="Arial"/>
                <a:sym typeface="Arial"/>
              </a:rPr>
              <a:t>: Miniclip lets users to engage in many game so there needs a record for games played</a:t>
            </a:r>
          </a:p>
          <a:p>
            <a:pPr algn="l">
              <a:lnSpc>
                <a:spcPts val="4108"/>
              </a:lnSpc>
            </a:pPr>
            <a:r>
              <a:rPr lang="en-US" b="true" sz="3200" spc="28">
                <a:solidFill>
                  <a:srgbClr val="000000"/>
                </a:solidFill>
                <a:latin typeface="Arial Bold"/>
                <a:ea typeface="Arial Bold"/>
                <a:cs typeface="Arial Bold"/>
                <a:sym typeface="Arial Bold"/>
              </a:rPr>
              <a:t>Career</a:t>
            </a:r>
            <a:r>
              <a:rPr lang="en-US" sz="3200" spc="28">
                <a:solidFill>
                  <a:srgbClr val="000000"/>
                </a:solidFill>
                <a:latin typeface="Arial"/>
                <a:ea typeface="Arial"/>
                <a:cs typeface="Arial"/>
                <a:sym typeface="Arial"/>
              </a:rPr>
              <a:t>: Miniclip should have a proper way to let users know if they can ever work with their favorite gaming sites.</a:t>
            </a:r>
          </a:p>
          <a:p>
            <a:pPr algn="l">
              <a:lnSpc>
                <a:spcPts val="4108"/>
              </a:lnSpc>
            </a:pPr>
            <a:r>
              <a:rPr lang="en-US" b="true" sz="3200" spc="29">
                <a:solidFill>
                  <a:srgbClr val="000000"/>
                </a:solidFill>
                <a:latin typeface="Arial Bold"/>
                <a:ea typeface="Arial Bold"/>
                <a:cs typeface="Arial Bold"/>
                <a:sym typeface="Arial Bold"/>
              </a:rPr>
              <a:t>Contact page</a:t>
            </a:r>
            <a:r>
              <a:rPr lang="en-US" sz="3200" spc="29">
                <a:solidFill>
                  <a:srgbClr val="000000"/>
                </a:solidFill>
                <a:latin typeface="Arial"/>
                <a:ea typeface="Arial"/>
                <a:cs typeface="Arial"/>
                <a:sym typeface="Arial"/>
              </a:rPr>
              <a:t>: There needs to be a proper way to drop queries or suggestions to the developers of website.</a:t>
            </a:r>
          </a:p>
        </p:txBody>
      </p:sp>
      <p:sp>
        <p:nvSpPr>
          <p:cNvPr name="TextBox 15" id="15"/>
          <p:cNvSpPr txBox="true"/>
          <p:nvPr/>
        </p:nvSpPr>
        <p:spPr>
          <a:xfrm rot="0">
            <a:off x="3100480" y="303447"/>
            <a:ext cx="12462750" cy="971550"/>
          </a:xfrm>
          <a:prstGeom prst="rect">
            <a:avLst/>
          </a:prstGeom>
        </p:spPr>
        <p:txBody>
          <a:bodyPr anchor="t" rtlCol="false" tIns="0" lIns="0" bIns="0" rIns="0">
            <a:spAutoFit/>
          </a:bodyPr>
          <a:lstStyle/>
          <a:p>
            <a:pPr algn="ctr">
              <a:lnSpc>
                <a:spcPts val="7679"/>
              </a:lnSpc>
            </a:pPr>
            <a:r>
              <a:rPr lang="en-US" sz="6399">
                <a:solidFill>
                  <a:srgbClr val="0F4C81"/>
                </a:solidFill>
                <a:latin typeface="Anton"/>
                <a:ea typeface="Anton"/>
                <a:cs typeface="Anton"/>
                <a:sym typeface="Anton"/>
              </a:rPr>
              <a:t>Users need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07585" y="1672779"/>
            <a:ext cx="0" cy="7451162"/>
          </a:xfrm>
          <a:prstGeom prst="line">
            <a:avLst/>
          </a:prstGeom>
          <a:ln cap="rnd" w="9525">
            <a:solidFill>
              <a:srgbClr val="434343"/>
            </a:solidFill>
            <a:prstDash val="solid"/>
            <a:headEnd type="none" len="sm" w="sm"/>
            <a:tailEnd type="none" len="sm" w="sm"/>
          </a:ln>
        </p:spPr>
      </p:sp>
      <p:grpSp>
        <p:nvGrpSpPr>
          <p:cNvPr name="Group 4" id="4"/>
          <p:cNvGrpSpPr/>
          <p:nvPr/>
        </p:nvGrpSpPr>
        <p:grpSpPr>
          <a:xfrm rot="-68521">
            <a:off x="1303759" y="1672718"/>
            <a:ext cx="620010" cy="620009"/>
            <a:chOff x="0" y="0"/>
            <a:chExt cx="1176800" cy="1176797"/>
          </a:xfrm>
        </p:grpSpPr>
        <p:sp>
          <p:nvSpPr>
            <p:cNvPr name="Freeform 5" id="5"/>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C5D8E9"/>
            </a:solidFill>
          </p:spPr>
        </p:sp>
      </p:grpSp>
      <p:grpSp>
        <p:nvGrpSpPr>
          <p:cNvPr name="Group 6" id="6"/>
          <p:cNvGrpSpPr/>
          <p:nvPr/>
        </p:nvGrpSpPr>
        <p:grpSpPr>
          <a:xfrm rot="0">
            <a:off x="1340540" y="3489469"/>
            <a:ext cx="604678" cy="604678"/>
            <a:chOff x="0" y="0"/>
            <a:chExt cx="1176800" cy="1176800"/>
          </a:xfrm>
        </p:grpSpPr>
        <p:sp>
          <p:nvSpPr>
            <p:cNvPr name="Freeform 7" id="7"/>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98BEE0"/>
            </a:solidFill>
          </p:spPr>
        </p:sp>
      </p:grpSp>
      <p:grpSp>
        <p:nvGrpSpPr>
          <p:cNvPr name="Group 8" id="8"/>
          <p:cNvGrpSpPr/>
          <p:nvPr/>
        </p:nvGrpSpPr>
        <p:grpSpPr>
          <a:xfrm rot="0">
            <a:off x="1332874" y="5284772"/>
            <a:ext cx="604678" cy="604678"/>
            <a:chOff x="0" y="0"/>
            <a:chExt cx="1176800" cy="1176800"/>
          </a:xfrm>
        </p:grpSpPr>
        <p:sp>
          <p:nvSpPr>
            <p:cNvPr name="Freeform 9" id="9"/>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0F4C81"/>
            </a:solidFill>
          </p:spPr>
        </p:sp>
      </p:grpSp>
      <p:grpSp>
        <p:nvGrpSpPr>
          <p:cNvPr name="Group 10" id="10"/>
          <p:cNvGrpSpPr/>
          <p:nvPr/>
        </p:nvGrpSpPr>
        <p:grpSpPr>
          <a:xfrm rot="0">
            <a:off x="1325208" y="7075601"/>
            <a:ext cx="620010" cy="620009"/>
            <a:chOff x="0" y="0"/>
            <a:chExt cx="1176800" cy="1176797"/>
          </a:xfrm>
        </p:grpSpPr>
        <p:sp>
          <p:nvSpPr>
            <p:cNvPr name="Freeform 11" id="11"/>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434343"/>
            </a:solidFill>
          </p:spPr>
        </p:sp>
      </p:grpSp>
      <p:grpSp>
        <p:nvGrpSpPr>
          <p:cNvPr name="Group 12" id="12"/>
          <p:cNvGrpSpPr/>
          <p:nvPr/>
        </p:nvGrpSpPr>
        <p:grpSpPr>
          <a:xfrm rot="0">
            <a:off x="1325208" y="8821602"/>
            <a:ext cx="604678" cy="604678"/>
            <a:chOff x="0" y="0"/>
            <a:chExt cx="1176800" cy="1176800"/>
          </a:xfrm>
        </p:grpSpPr>
        <p:sp>
          <p:nvSpPr>
            <p:cNvPr name="Freeform 13" id="13"/>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0F4C81"/>
            </a:solidFill>
          </p:spPr>
        </p:sp>
      </p:grpSp>
      <p:sp>
        <p:nvSpPr>
          <p:cNvPr name="TextBox 14" id="14"/>
          <p:cNvSpPr txBox="true"/>
          <p:nvPr/>
        </p:nvSpPr>
        <p:spPr>
          <a:xfrm rot="0">
            <a:off x="2350346" y="2680005"/>
            <a:ext cx="15214158" cy="5718962"/>
          </a:xfrm>
          <a:prstGeom prst="rect">
            <a:avLst/>
          </a:prstGeom>
        </p:spPr>
        <p:txBody>
          <a:bodyPr anchor="t" rtlCol="false" tIns="0" lIns="0" bIns="0" rIns="0">
            <a:spAutoFit/>
          </a:bodyPr>
          <a:lstStyle/>
          <a:p>
            <a:pPr algn="l">
              <a:lnSpc>
                <a:spcPts val="4108"/>
              </a:lnSpc>
            </a:pPr>
            <a:r>
              <a:rPr lang="en-US" sz="3200" spc="28" b="true">
                <a:solidFill>
                  <a:srgbClr val="000000"/>
                </a:solidFill>
                <a:latin typeface="Arial Bold"/>
                <a:ea typeface="Arial Bold"/>
                <a:cs typeface="Arial Bold"/>
                <a:sym typeface="Arial Bold"/>
              </a:rPr>
              <a:t>Responsiveness: </a:t>
            </a:r>
            <a:r>
              <a:rPr lang="en-US" sz="3200" spc="28">
                <a:solidFill>
                  <a:srgbClr val="000000"/>
                </a:solidFill>
                <a:latin typeface="Arial"/>
                <a:ea typeface="Arial"/>
                <a:cs typeface="Arial"/>
                <a:sym typeface="Arial"/>
              </a:rPr>
              <a:t>Making the interface look good and work properly for large screens (like desktops).</a:t>
            </a:r>
          </a:p>
          <a:p>
            <a:pPr algn="l">
              <a:lnSpc>
                <a:spcPts val="4108"/>
              </a:lnSpc>
            </a:pPr>
            <a:r>
              <a:rPr lang="en-US" sz="3200" spc="28" b="true">
                <a:solidFill>
                  <a:srgbClr val="000000"/>
                </a:solidFill>
                <a:latin typeface="Arial Bold"/>
                <a:ea typeface="Arial Bold"/>
                <a:cs typeface="Arial Bold"/>
                <a:sym typeface="Arial Bold"/>
              </a:rPr>
              <a:t>Cross-Platform Compatibility: </a:t>
            </a:r>
            <a:r>
              <a:rPr lang="en-US" sz="3200" spc="28">
                <a:solidFill>
                  <a:srgbClr val="000000"/>
                </a:solidFill>
                <a:latin typeface="Arial"/>
                <a:ea typeface="Arial"/>
                <a:cs typeface="Arial"/>
                <a:sym typeface="Arial"/>
              </a:rPr>
              <a:t>Ensuring the interface works on various operating systems like iOS and Windows.</a:t>
            </a:r>
          </a:p>
          <a:p>
            <a:pPr algn="l">
              <a:lnSpc>
                <a:spcPts val="4108"/>
              </a:lnSpc>
            </a:pPr>
            <a:r>
              <a:rPr lang="en-US" sz="3200" spc="28" b="true">
                <a:solidFill>
                  <a:srgbClr val="000000"/>
                </a:solidFill>
                <a:latin typeface="Arial Bold"/>
                <a:ea typeface="Arial Bold"/>
                <a:cs typeface="Arial Bold"/>
                <a:sym typeface="Arial Bold"/>
              </a:rPr>
              <a:t>User Experience: </a:t>
            </a:r>
            <a:r>
              <a:rPr lang="en-US" sz="3200" spc="28">
                <a:solidFill>
                  <a:srgbClr val="000000"/>
                </a:solidFill>
                <a:latin typeface="Arial"/>
                <a:ea typeface="Arial"/>
                <a:cs typeface="Arial"/>
                <a:sym typeface="Arial"/>
              </a:rPr>
              <a:t>Designing a smooth and intuitive user experience can be challenging, as it requires understanding user preferences.</a:t>
            </a:r>
          </a:p>
          <a:p>
            <a:pPr algn="l">
              <a:lnSpc>
                <a:spcPts val="4108"/>
              </a:lnSpc>
            </a:pPr>
            <a:r>
              <a:rPr lang="en-US" sz="3200" spc="28" b="true">
                <a:solidFill>
                  <a:srgbClr val="000000"/>
                </a:solidFill>
                <a:latin typeface="Arial Bold"/>
                <a:ea typeface="Arial Bold"/>
                <a:cs typeface="Arial Bold"/>
                <a:sym typeface="Arial Bold"/>
              </a:rPr>
              <a:t>Keeping up with Trends: </a:t>
            </a:r>
            <a:r>
              <a:rPr lang="en-US" sz="3200" spc="28">
                <a:solidFill>
                  <a:srgbClr val="000000"/>
                </a:solidFill>
                <a:latin typeface="Arial"/>
                <a:ea typeface="Arial"/>
                <a:cs typeface="Arial"/>
                <a:sym typeface="Arial"/>
              </a:rPr>
              <a:t>Staying updated with the latest design and technology trends to keep the interface relevant and appealing to users.</a:t>
            </a:r>
          </a:p>
          <a:p>
            <a:pPr algn="l">
              <a:lnSpc>
                <a:spcPts val="4108"/>
              </a:lnSpc>
            </a:pPr>
            <a:r>
              <a:rPr lang="en-US" sz="3200" spc="28" b="true">
                <a:solidFill>
                  <a:srgbClr val="000000"/>
                </a:solidFill>
                <a:latin typeface="Arial Bold"/>
                <a:ea typeface="Arial Bold"/>
                <a:cs typeface="Arial Bold"/>
                <a:sym typeface="Arial Bold"/>
              </a:rPr>
              <a:t>Performance Optimization: </a:t>
            </a:r>
            <a:r>
              <a:rPr lang="en-US" sz="3200" spc="28">
                <a:solidFill>
                  <a:srgbClr val="000000"/>
                </a:solidFill>
                <a:latin typeface="Arial"/>
                <a:ea typeface="Arial"/>
                <a:cs typeface="Arial"/>
                <a:sym typeface="Arial"/>
              </a:rPr>
              <a:t>Optimizing the interface for fast loading and smooth interactions, even with slow internet connections or older devices.</a:t>
            </a:r>
          </a:p>
          <a:p>
            <a:pPr algn="l">
              <a:lnSpc>
                <a:spcPts val="4108"/>
              </a:lnSpc>
            </a:pPr>
            <a:r>
              <a:rPr lang="en-US" b="true" sz="3200" spc="29">
                <a:solidFill>
                  <a:srgbClr val="000000"/>
                </a:solidFill>
                <a:latin typeface="Arial Bold"/>
                <a:ea typeface="Arial Bold"/>
                <a:cs typeface="Arial Bold"/>
                <a:sym typeface="Arial Bold"/>
              </a:rPr>
              <a:t>Content Management: </a:t>
            </a:r>
            <a:r>
              <a:rPr lang="en-US" sz="3200" spc="29">
                <a:solidFill>
                  <a:srgbClr val="000000"/>
                </a:solidFill>
                <a:latin typeface="Arial"/>
                <a:ea typeface="Arial"/>
                <a:cs typeface="Arial"/>
                <a:sym typeface="Arial"/>
              </a:rPr>
              <a:t>Handling and displaying large volumes of dynamic content</a:t>
            </a:r>
          </a:p>
        </p:txBody>
      </p:sp>
      <p:sp>
        <p:nvSpPr>
          <p:cNvPr name="TextBox 15" id="15"/>
          <p:cNvSpPr txBox="true"/>
          <p:nvPr/>
        </p:nvSpPr>
        <p:spPr>
          <a:xfrm rot="0">
            <a:off x="3057166" y="942701"/>
            <a:ext cx="12462750" cy="971550"/>
          </a:xfrm>
          <a:prstGeom prst="rect">
            <a:avLst/>
          </a:prstGeom>
        </p:spPr>
        <p:txBody>
          <a:bodyPr anchor="t" rtlCol="false" tIns="0" lIns="0" bIns="0" rIns="0">
            <a:spAutoFit/>
          </a:bodyPr>
          <a:lstStyle/>
          <a:p>
            <a:pPr algn="ctr">
              <a:lnSpc>
                <a:spcPts val="7679"/>
              </a:lnSpc>
            </a:pPr>
            <a:r>
              <a:rPr lang="en-US" sz="6399">
                <a:solidFill>
                  <a:srgbClr val="0F4C81"/>
                </a:solidFill>
                <a:latin typeface="Anton"/>
                <a:ea typeface="Anton"/>
                <a:cs typeface="Anton"/>
                <a:sym typeface="Anton"/>
              </a:rPr>
              <a:t>Problem faced while developing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07585" y="1672779"/>
            <a:ext cx="0" cy="7451162"/>
          </a:xfrm>
          <a:prstGeom prst="line">
            <a:avLst/>
          </a:prstGeom>
          <a:ln cap="rnd" w="9525">
            <a:solidFill>
              <a:srgbClr val="434343"/>
            </a:solidFill>
            <a:prstDash val="solid"/>
            <a:headEnd type="none" len="sm" w="sm"/>
            <a:tailEnd type="none" len="sm" w="sm"/>
          </a:ln>
        </p:spPr>
      </p:sp>
      <p:grpSp>
        <p:nvGrpSpPr>
          <p:cNvPr name="Group 4" id="4"/>
          <p:cNvGrpSpPr/>
          <p:nvPr/>
        </p:nvGrpSpPr>
        <p:grpSpPr>
          <a:xfrm rot="-68521">
            <a:off x="1303759" y="1672718"/>
            <a:ext cx="620010" cy="620009"/>
            <a:chOff x="0" y="0"/>
            <a:chExt cx="1176800" cy="1176797"/>
          </a:xfrm>
        </p:grpSpPr>
        <p:sp>
          <p:nvSpPr>
            <p:cNvPr name="Freeform 5" id="5"/>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C5D8E9"/>
            </a:solidFill>
          </p:spPr>
        </p:sp>
      </p:grpSp>
      <p:grpSp>
        <p:nvGrpSpPr>
          <p:cNvPr name="Group 6" id="6"/>
          <p:cNvGrpSpPr/>
          <p:nvPr/>
        </p:nvGrpSpPr>
        <p:grpSpPr>
          <a:xfrm rot="0">
            <a:off x="1340540" y="3489469"/>
            <a:ext cx="604678" cy="604678"/>
            <a:chOff x="0" y="0"/>
            <a:chExt cx="1176800" cy="1176800"/>
          </a:xfrm>
        </p:grpSpPr>
        <p:sp>
          <p:nvSpPr>
            <p:cNvPr name="Freeform 7" id="7"/>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98BEE0"/>
            </a:solidFill>
          </p:spPr>
        </p:sp>
      </p:grpSp>
      <p:grpSp>
        <p:nvGrpSpPr>
          <p:cNvPr name="Group 8" id="8"/>
          <p:cNvGrpSpPr/>
          <p:nvPr/>
        </p:nvGrpSpPr>
        <p:grpSpPr>
          <a:xfrm rot="0">
            <a:off x="1332874" y="5284772"/>
            <a:ext cx="604678" cy="604678"/>
            <a:chOff x="0" y="0"/>
            <a:chExt cx="1176800" cy="1176800"/>
          </a:xfrm>
        </p:grpSpPr>
        <p:sp>
          <p:nvSpPr>
            <p:cNvPr name="Freeform 9" id="9"/>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0F4C81"/>
            </a:solidFill>
          </p:spPr>
        </p:sp>
      </p:grpSp>
      <p:grpSp>
        <p:nvGrpSpPr>
          <p:cNvPr name="Group 10" id="10"/>
          <p:cNvGrpSpPr/>
          <p:nvPr/>
        </p:nvGrpSpPr>
        <p:grpSpPr>
          <a:xfrm rot="0">
            <a:off x="1325208" y="7075601"/>
            <a:ext cx="620010" cy="620009"/>
            <a:chOff x="0" y="0"/>
            <a:chExt cx="1176800" cy="1176797"/>
          </a:xfrm>
        </p:grpSpPr>
        <p:sp>
          <p:nvSpPr>
            <p:cNvPr name="Freeform 11" id="11"/>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434343"/>
            </a:solidFill>
          </p:spPr>
        </p:sp>
      </p:grpSp>
      <p:grpSp>
        <p:nvGrpSpPr>
          <p:cNvPr name="Group 12" id="12"/>
          <p:cNvGrpSpPr/>
          <p:nvPr/>
        </p:nvGrpSpPr>
        <p:grpSpPr>
          <a:xfrm rot="0">
            <a:off x="1325208" y="8821602"/>
            <a:ext cx="604678" cy="604678"/>
            <a:chOff x="0" y="0"/>
            <a:chExt cx="1176800" cy="1176800"/>
          </a:xfrm>
        </p:grpSpPr>
        <p:sp>
          <p:nvSpPr>
            <p:cNvPr name="Freeform 13" id="13"/>
            <p:cNvSpPr/>
            <p:nvPr/>
          </p:nvSpPr>
          <p:spPr>
            <a:xfrm flipH="false" flipV="false" rot="0">
              <a:off x="0" y="0"/>
              <a:ext cx="1176782" cy="1176782"/>
            </a:xfrm>
            <a:custGeom>
              <a:avLst/>
              <a:gdLst/>
              <a:ahLst/>
              <a:cxnLst/>
              <a:rect r="r" b="b" t="t" l="l"/>
              <a:pathLst>
                <a:path h="1176782" w="1176782">
                  <a:moveTo>
                    <a:pt x="0" y="0"/>
                  </a:moveTo>
                  <a:lnTo>
                    <a:pt x="1176782" y="0"/>
                  </a:lnTo>
                  <a:lnTo>
                    <a:pt x="1176782" y="1176782"/>
                  </a:lnTo>
                  <a:lnTo>
                    <a:pt x="0" y="1176782"/>
                  </a:lnTo>
                  <a:close/>
                </a:path>
              </a:pathLst>
            </a:custGeom>
            <a:solidFill>
              <a:srgbClr val="0F4C81"/>
            </a:solidFill>
          </p:spPr>
        </p:sp>
      </p:grpSp>
      <p:sp>
        <p:nvSpPr>
          <p:cNvPr name="TextBox 14" id="14"/>
          <p:cNvSpPr txBox="true"/>
          <p:nvPr/>
        </p:nvSpPr>
        <p:spPr>
          <a:xfrm rot="0">
            <a:off x="2177089" y="2013094"/>
            <a:ext cx="15214158" cy="7582484"/>
          </a:xfrm>
          <a:prstGeom prst="rect">
            <a:avLst/>
          </a:prstGeom>
        </p:spPr>
        <p:txBody>
          <a:bodyPr anchor="t" rtlCol="false" tIns="0" lIns="0" bIns="0" rIns="0">
            <a:spAutoFit/>
          </a:bodyPr>
          <a:lstStyle/>
          <a:p>
            <a:pPr algn="l" marL="690882" indent="-345441" lvl="1">
              <a:lnSpc>
                <a:spcPts val="6112"/>
              </a:lnSpc>
              <a:buAutoNum type="arabicPeriod" startAt="1"/>
            </a:pPr>
            <a:r>
              <a:rPr lang="en-US" b="true" sz="3200" spc="28">
                <a:solidFill>
                  <a:srgbClr val="000000"/>
                </a:solidFill>
                <a:latin typeface="Arial Bold"/>
                <a:ea typeface="Arial Bold"/>
                <a:cs typeface="Arial Bold"/>
                <a:sym typeface="Arial Bold"/>
              </a:rPr>
              <a:t>Proper interface</a:t>
            </a:r>
          </a:p>
          <a:p>
            <a:pPr algn="l" marL="690882" indent="-345441" lvl="1">
              <a:lnSpc>
                <a:spcPts val="6112"/>
              </a:lnSpc>
              <a:buAutoNum type="arabicPeriod" startAt="1"/>
            </a:pPr>
            <a:r>
              <a:rPr lang="en-US" b="true" sz="3200" spc="28">
                <a:solidFill>
                  <a:srgbClr val="000000"/>
                </a:solidFill>
                <a:latin typeface="Arial Bold"/>
                <a:ea typeface="Arial Bold"/>
                <a:cs typeface="Arial Bold"/>
                <a:sym typeface="Arial Bold"/>
              </a:rPr>
              <a:t>Different page for single player and multiplayer game</a:t>
            </a:r>
          </a:p>
          <a:p>
            <a:pPr algn="l" marL="690882" indent="-345441" lvl="1">
              <a:lnSpc>
                <a:spcPts val="6112"/>
              </a:lnSpc>
              <a:buAutoNum type="arabicPeriod" startAt="1"/>
            </a:pPr>
            <a:r>
              <a:rPr lang="en-US" b="true" sz="3200" spc="28">
                <a:solidFill>
                  <a:srgbClr val="000000"/>
                </a:solidFill>
                <a:latin typeface="Arial Bold"/>
                <a:ea typeface="Arial Bold"/>
                <a:cs typeface="Arial Bold"/>
                <a:sym typeface="Arial Bold"/>
              </a:rPr>
              <a:t>Paid &amp; Free</a:t>
            </a:r>
          </a:p>
          <a:p>
            <a:pPr algn="l" marL="690882" indent="-345441" lvl="1">
              <a:lnSpc>
                <a:spcPts val="6112"/>
              </a:lnSpc>
              <a:buAutoNum type="arabicPeriod" startAt="1"/>
            </a:pPr>
            <a:r>
              <a:rPr lang="en-US" b="true" sz="3200" spc="28">
                <a:solidFill>
                  <a:srgbClr val="000000"/>
                </a:solidFill>
                <a:latin typeface="Arial Bold"/>
                <a:ea typeface="Arial Bold"/>
                <a:cs typeface="Arial Bold"/>
                <a:sym typeface="Arial Bold"/>
              </a:rPr>
              <a:t>About game</a:t>
            </a:r>
          </a:p>
          <a:p>
            <a:pPr algn="l" marL="690882" indent="-345441" lvl="1">
              <a:lnSpc>
                <a:spcPts val="6112"/>
              </a:lnSpc>
              <a:buAutoNum type="arabicPeriod" startAt="1"/>
            </a:pPr>
            <a:r>
              <a:rPr lang="en-US" b="true" sz="3200" spc="28">
                <a:solidFill>
                  <a:srgbClr val="000000"/>
                </a:solidFill>
                <a:latin typeface="Arial Bold"/>
                <a:ea typeface="Arial Bold"/>
                <a:cs typeface="Arial Bold"/>
                <a:sym typeface="Arial Bold"/>
              </a:rPr>
              <a:t>Rating</a:t>
            </a:r>
          </a:p>
          <a:p>
            <a:pPr algn="l" marL="690882" indent="-345441" lvl="1">
              <a:lnSpc>
                <a:spcPts val="6112"/>
              </a:lnSpc>
              <a:buAutoNum type="arabicPeriod" startAt="1"/>
            </a:pPr>
            <a:r>
              <a:rPr lang="en-US" b="true" sz="3200" spc="28">
                <a:solidFill>
                  <a:srgbClr val="000000"/>
                </a:solidFill>
                <a:latin typeface="Arial Bold"/>
                <a:ea typeface="Arial Bold"/>
                <a:cs typeface="Arial Bold"/>
                <a:sym typeface="Arial Bold"/>
              </a:rPr>
              <a:t>Career</a:t>
            </a:r>
          </a:p>
          <a:p>
            <a:pPr algn="l" marL="690882" indent="-345441" lvl="1">
              <a:lnSpc>
                <a:spcPts val="6112"/>
              </a:lnSpc>
              <a:buAutoNum type="arabicPeriod" startAt="1"/>
            </a:pPr>
            <a:r>
              <a:rPr lang="en-US" b="true" sz="3200" spc="28">
                <a:solidFill>
                  <a:srgbClr val="000000"/>
                </a:solidFill>
                <a:latin typeface="Arial Bold"/>
                <a:ea typeface="Arial Bold"/>
                <a:cs typeface="Arial Bold"/>
                <a:sym typeface="Arial Bold"/>
              </a:rPr>
              <a:t>Record </a:t>
            </a:r>
          </a:p>
          <a:p>
            <a:pPr algn="l" marL="690882" indent="-345441" lvl="1">
              <a:lnSpc>
                <a:spcPts val="6112"/>
              </a:lnSpc>
              <a:buAutoNum type="arabicPeriod" startAt="1"/>
            </a:pPr>
            <a:r>
              <a:rPr lang="en-US" b="true" sz="3200" spc="28">
                <a:solidFill>
                  <a:srgbClr val="000000"/>
                </a:solidFill>
                <a:latin typeface="Arial Bold"/>
                <a:ea typeface="Arial Bold"/>
                <a:cs typeface="Arial Bold"/>
                <a:sym typeface="Arial Bold"/>
              </a:rPr>
              <a:t>Smooth working of site by page switching and good contact with developer</a:t>
            </a:r>
          </a:p>
          <a:p>
            <a:pPr algn="l">
              <a:lnSpc>
                <a:spcPts val="4108"/>
              </a:lnSpc>
            </a:pPr>
          </a:p>
        </p:txBody>
      </p:sp>
      <p:sp>
        <p:nvSpPr>
          <p:cNvPr name="TextBox 15" id="15"/>
          <p:cNvSpPr txBox="true"/>
          <p:nvPr/>
        </p:nvSpPr>
        <p:spPr>
          <a:xfrm rot="0">
            <a:off x="3057166" y="701229"/>
            <a:ext cx="12462750" cy="971550"/>
          </a:xfrm>
          <a:prstGeom prst="rect">
            <a:avLst/>
          </a:prstGeom>
        </p:spPr>
        <p:txBody>
          <a:bodyPr anchor="t" rtlCol="false" tIns="0" lIns="0" bIns="0" rIns="0">
            <a:spAutoFit/>
          </a:bodyPr>
          <a:lstStyle/>
          <a:p>
            <a:pPr algn="ctr">
              <a:lnSpc>
                <a:spcPts val="7679"/>
              </a:lnSpc>
            </a:pPr>
            <a:r>
              <a:rPr lang="en-US" sz="6399">
                <a:solidFill>
                  <a:srgbClr val="0F4C81"/>
                </a:solidFill>
                <a:latin typeface="Anton"/>
                <a:ea typeface="Anton"/>
                <a:cs typeface="Anton"/>
                <a:sym typeface="Anton"/>
              </a:rPr>
              <a:t>Gamers Recommendation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0" y="1699360"/>
            <a:ext cx="10167963" cy="5159240"/>
          </a:xfrm>
          <a:custGeom>
            <a:avLst/>
            <a:gdLst/>
            <a:ahLst/>
            <a:cxnLst/>
            <a:rect r="r" b="b" t="t" l="l"/>
            <a:pathLst>
              <a:path h="5159240" w="10167963">
                <a:moveTo>
                  <a:pt x="0" y="0"/>
                </a:moveTo>
                <a:lnTo>
                  <a:pt x="10167963" y="0"/>
                </a:lnTo>
                <a:lnTo>
                  <a:pt x="10167963" y="5159240"/>
                </a:lnTo>
                <a:lnTo>
                  <a:pt x="0" y="5159240"/>
                </a:lnTo>
                <a:lnTo>
                  <a:pt x="0" y="0"/>
                </a:lnTo>
                <a:close/>
              </a:path>
            </a:pathLst>
          </a:custGeom>
          <a:blipFill>
            <a:blip r:embed="rId2"/>
            <a:stretch>
              <a:fillRect l="0" t="-579" r="-147" b="-579"/>
            </a:stretch>
          </a:blipFill>
        </p:spPr>
      </p:sp>
      <p:sp>
        <p:nvSpPr>
          <p:cNvPr name="Freeform 3" id="3"/>
          <p:cNvSpPr/>
          <p:nvPr/>
        </p:nvSpPr>
        <p:spPr>
          <a:xfrm flipH="false" flipV="false" rot="0">
            <a:off x="9490512" y="4889532"/>
            <a:ext cx="8115300" cy="5159240"/>
          </a:xfrm>
          <a:custGeom>
            <a:avLst/>
            <a:gdLst/>
            <a:ahLst/>
            <a:cxnLst/>
            <a:rect r="r" b="b" t="t" l="l"/>
            <a:pathLst>
              <a:path h="5159240" w="8115300">
                <a:moveTo>
                  <a:pt x="0" y="0"/>
                </a:moveTo>
                <a:lnTo>
                  <a:pt x="8115300" y="0"/>
                </a:lnTo>
                <a:lnTo>
                  <a:pt x="8115300" y="5159241"/>
                </a:lnTo>
                <a:lnTo>
                  <a:pt x="0" y="5159241"/>
                </a:lnTo>
                <a:lnTo>
                  <a:pt x="0" y="0"/>
                </a:lnTo>
                <a:close/>
              </a:path>
            </a:pathLst>
          </a:custGeom>
          <a:blipFill>
            <a:blip r:embed="rId3"/>
            <a:stretch>
              <a:fillRect l="0" t="-1813" r="0" b="-2349"/>
            </a:stretch>
          </a:blipFill>
        </p:spPr>
      </p:sp>
      <p:sp>
        <p:nvSpPr>
          <p:cNvPr name="Freeform 4" id="4"/>
          <p:cNvSpPr/>
          <p:nvPr/>
        </p:nvSpPr>
        <p:spPr>
          <a:xfrm flipH="false" flipV="false" rot="-4394632">
            <a:off x="10303678" y="1541395"/>
            <a:ext cx="2197959" cy="3401098"/>
          </a:xfrm>
          <a:custGeom>
            <a:avLst/>
            <a:gdLst/>
            <a:ahLst/>
            <a:cxnLst/>
            <a:rect r="r" b="b" t="t" l="l"/>
            <a:pathLst>
              <a:path h="3401098" w="2197959">
                <a:moveTo>
                  <a:pt x="0" y="0"/>
                </a:moveTo>
                <a:lnTo>
                  <a:pt x="2197960" y="0"/>
                </a:lnTo>
                <a:lnTo>
                  <a:pt x="2197960" y="3401097"/>
                </a:lnTo>
                <a:lnTo>
                  <a:pt x="0" y="3401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26870" y="542925"/>
            <a:ext cx="15034260" cy="971550"/>
          </a:xfrm>
          <a:prstGeom prst="rect">
            <a:avLst/>
          </a:prstGeom>
        </p:spPr>
        <p:txBody>
          <a:bodyPr anchor="t" rtlCol="false" tIns="0" lIns="0" bIns="0" rIns="0">
            <a:spAutoFit/>
          </a:bodyPr>
          <a:lstStyle/>
          <a:p>
            <a:pPr algn="ctr">
              <a:lnSpc>
                <a:spcPts val="7679"/>
              </a:lnSpc>
              <a:spcBef>
                <a:spcPct val="0"/>
              </a:spcBef>
            </a:pPr>
            <a:r>
              <a:rPr lang="en-US" sz="6399">
                <a:solidFill>
                  <a:srgbClr val="000000"/>
                </a:solidFill>
                <a:latin typeface="Anton"/>
                <a:ea typeface="Anton"/>
                <a:cs typeface="Anton"/>
                <a:sym typeface="Anton"/>
              </a:rPr>
              <a:t>LET’S RELIVE OUR CHILDHOOD AND REVIVE MINICLIP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47697"/>
            <a:ext cx="8430412" cy="4331624"/>
          </a:xfrm>
          <a:custGeom>
            <a:avLst/>
            <a:gdLst/>
            <a:ahLst/>
            <a:cxnLst/>
            <a:rect r="r" b="b" t="t" l="l"/>
            <a:pathLst>
              <a:path h="4331624" w="8430412">
                <a:moveTo>
                  <a:pt x="0" y="0"/>
                </a:moveTo>
                <a:lnTo>
                  <a:pt x="8430412" y="0"/>
                </a:lnTo>
                <a:lnTo>
                  <a:pt x="8430412" y="4331624"/>
                </a:lnTo>
                <a:lnTo>
                  <a:pt x="0" y="4331624"/>
                </a:lnTo>
                <a:lnTo>
                  <a:pt x="0" y="0"/>
                </a:lnTo>
                <a:close/>
              </a:path>
            </a:pathLst>
          </a:custGeom>
          <a:blipFill>
            <a:blip r:embed="rId2"/>
            <a:stretch>
              <a:fillRect l="0" t="0" r="0" b="0"/>
            </a:stretch>
          </a:blipFill>
        </p:spPr>
      </p:sp>
      <p:sp>
        <p:nvSpPr>
          <p:cNvPr name="Freeform 3" id="3"/>
          <p:cNvSpPr/>
          <p:nvPr/>
        </p:nvSpPr>
        <p:spPr>
          <a:xfrm flipH="false" flipV="false" rot="0">
            <a:off x="9144000" y="4471836"/>
            <a:ext cx="7770338" cy="5212660"/>
          </a:xfrm>
          <a:custGeom>
            <a:avLst/>
            <a:gdLst/>
            <a:ahLst/>
            <a:cxnLst/>
            <a:rect r="r" b="b" t="t" l="l"/>
            <a:pathLst>
              <a:path h="5212660" w="7770338">
                <a:moveTo>
                  <a:pt x="0" y="0"/>
                </a:moveTo>
                <a:lnTo>
                  <a:pt x="7770338" y="0"/>
                </a:lnTo>
                <a:lnTo>
                  <a:pt x="7770338" y="5212660"/>
                </a:lnTo>
                <a:lnTo>
                  <a:pt x="0" y="5212660"/>
                </a:lnTo>
                <a:lnTo>
                  <a:pt x="0" y="0"/>
                </a:lnTo>
                <a:close/>
              </a:path>
            </a:pathLst>
          </a:custGeom>
          <a:blipFill>
            <a:blip r:embed="rId3"/>
            <a:stretch>
              <a:fillRect l="0" t="0" r="0" b="0"/>
            </a:stretch>
          </a:blipFill>
        </p:spPr>
      </p:sp>
      <p:sp>
        <p:nvSpPr>
          <p:cNvPr name="Freeform 4" id="4"/>
          <p:cNvSpPr/>
          <p:nvPr/>
        </p:nvSpPr>
        <p:spPr>
          <a:xfrm flipH="false" flipV="false" rot="-4076694">
            <a:off x="10195393" y="1246682"/>
            <a:ext cx="2197959" cy="3401098"/>
          </a:xfrm>
          <a:custGeom>
            <a:avLst/>
            <a:gdLst/>
            <a:ahLst/>
            <a:cxnLst/>
            <a:rect r="r" b="b" t="t" l="l"/>
            <a:pathLst>
              <a:path h="3401098" w="2197959">
                <a:moveTo>
                  <a:pt x="0" y="0"/>
                </a:moveTo>
                <a:lnTo>
                  <a:pt x="2197960" y="0"/>
                </a:lnTo>
                <a:lnTo>
                  <a:pt x="2197960" y="3401098"/>
                </a:lnTo>
                <a:lnTo>
                  <a:pt x="0" y="34010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526177" y="577848"/>
            <a:ext cx="9097698" cy="4565652"/>
          </a:xfrm>
          <a:custGeom>
            <a:avLst/>
            <a:gdLst/>
            <a:ahLst/>
            <a:cxnLst/>
            <a:rect r="r" b="b" t="t" l="l"/>
            <a:pathLst>
              <a:path h="4565652" w="9097698">
                <a:moveTo>
                  <a:pt x="0" y="0"/>
                </a:moveTo>
                <a:lnTo>
                  <a:pt x="9097698" y="0"/>
                </a:lnTo>
                <a:lnTo>
                  <a:pt x="9097698" y="4565652"/>
                </a:lnTo>
                <a:lnTo>
                  <a:pt x="0" y="4565652"/>
                </a:lnTo>
                <a:lnTo>
                  <a:pt x="0" y="0"/>
                </a:lnTo>
                <a:close/>
              </a:path>
            </a:pathLst>
          </a:custGeom>
          <a:blipFill>
            <a:blip r:embed="rId2"/>
            <a:stretch>
              <a:fillRect l="0" t="0" r="0" b="0"/>
            </a:stretch>
          </a:blipFill>
        </p:spPr>
      </p:sp>
      <p:sp>
        <p:nvSpPr>
          <p:cNvPr name="Freeform 3" id="3"/>
          <p:cNvSpPr/>
          <p:nvPr/>
        </p:nvSpPr>
        <p:spPr>
          <a:xfrm flipH="false" flipV="false" rot="0">
            <a:off x="9290517" y="4396072"/>
            <a:ext cx="8160739" cy="5508682"/>
          </a:xfrm>
          <a:custGeom>
            <a:avLst/>
            <a:gdLst/>
            <a:ahLst/>
            <a:cxnLst/>
            <a:rect r="r" b="b" t="t" l="l"/>
            <a:pathLst>
              <a:path h="5508682" w="8160739">
                <a:moveTo>
                  <a:pt x="0" y="0"/>
                </a:moveTo>
                <a:lnTo>
                  <a:pt x="8160739" y="0"/>
                </a:lnTo>
                <a:lnTo>
                  <a:pt x="8160739" y="5508682"/>
                </a:lnTo>
                <a:lnTo>
                  <a:pt x="0" y="5508682"/>
                </a:lnTo>
                <a:lnTo>
                  <a:pt x="0" y="0"/>
                </a:lnTo>
                <a:close/>
              </a:path>
            </a:pathLst>
          </a:custGeom>
          <a:blipFill>
            <a:blip r:embed="rId3"/>
            <a:stretch>
              <a:fillRect l="0" t="0" r="0" b="0"/>
            </a:stretch>
          </a:blipFill>
        </p:spPr>
      </p:sp>
      <p:sp>
        <p:nvSpPr>
          <p:cNvPr name="Freeform 4" id="4"/>
          <p:cNvSpPr/>
          <p:nvPr/>
        </p:nvSpPr>
        <p:spPr>
          <a:xfrm flipH="false" flipV="false" rot="-4076694">
            <a:off x="10195393" y="1246682"/>
            <a:ext cx="2197959" cy="3401098"/>
          </a:xfrm>
          <a:custGeom>
            <a:avLst/>
            <a:gdLst/>
            <a:ahLst/>
            <a:cxnLst/>
            <a:rect r="r" b="b" t="t" l="l"/>
            <a:pathLst>
              <a:path h="3401098" w="2197959">
                <a:moveTo>
                  <a:pt x="0" y="0"/>
                </a:moveTo>
                <a:lnTo>
                  <a:pt x="2197960" y="0"/>
                </a:lnTo>
                <a:lnTo>
                  <a:pt x="2197960" y="3401098"/>
                </a:lnTo>
                <a:lnTo>
                  <a:pt x="0" y="34010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9623920" y="2832063"/>
            <a:ext cx="7635380" cy="5012701"/>
          </a:xfrm>
          <a:custGeom>
            <a:avLst/>
            <a:gdLst/>
            <a:ahLst/>
            <a:cxnLst/>
            <a:rect r="r" b="b" t="t" l="l"/>
            <a:pathLst>
              <a:path h="5012701" w="7635380">
                <a:moveTo>
                  <a:pt x="0" y="0"/>
                </a:moveTo>
                <a:lnTo>
                  <a:pt x="7635380" y="0"/>
                </a:lnTo>
                <a:lnTo>
                  <a:pt x="7635380" y="5012701"/>
                </a:lnTo>
                <a:lnTo>
                  <a:pt x="0" y="5012701"/>
                </a:lnTo>
                <a:lnTo>
                  <a:pt x="0" y="0"/>
                </a:lnTo>
                <a:close/>
              </a:path>
            </a:pathLst>
          </a:custGeom>
          <a:blipFill>
            <a:blip r:embed="rId2"/>
            <a:stretch>
              <a:fillRect l="0" t="0" r="0" b="0"/>
            </a:stretch>
          </a:blipFill>
        </p:spPr>
      </p:sp>
      <p:sp>
        <p:nvSpPr>
          <p:cNvPr name="Freeform 3" id="3"/>
          <p:cNvSpPr/>
          <p:nvPr/>
        </p:nvSpPr>
        <p:spPr>
          <a:xfrm flipH="false" flipV="false" rot="0">
            <a:off x="1028700" y="2821918"/>
            <a:ext cx="7629639" cy="5022845"/>
          </a:xfrm>
          <a:custGeom>
            <a:avLst/>
            <a:gdLst/>
            <a:ahLst/>
            <a:cxnLst/>
            <a:rect r="r" b="b" t="t" l="l"/>
            <a:pathLst>
              <a:path h="5022845" w="7629639">
                <a:moveTo>
                  <a:pt x="0" y="0"/>
                </a:moveTo>
                <a:lnTo>
                  <a:pt x="7629639" y="0"/>
                </a:lnTo>
                <a:lnTo>
                  <a:pt x="7629639" y="5022846"/>
                </a:lnTo>
                <a:lnTo>
                  <a:pt x="0" y="5022846"/>
                </a:lnTo>
                <a:lnTo>
                  <a:pt x="0" y="0"/>
                </a:lnTo>
                <a:close/>
              </a:path>
            </a:pathLst>
          </a:custGeom>
          <a:blipFill>
            <a:blip r:embed="rId3"/>
            <a:stretch>
              <a:fillRect l="0" t="0" r="0" b="0"/>
            </a:stretch>
          </a:blipFill>
        </p:spPr>
      </p:sp>
      <p:sp>
        <p:nvSpPr>
          <p:cNvPr name="TextBox 4" id="4"/>
          <p:cNvSpPr txBox="true"/>
          <p:nvPr/>
        </p:nvSpPr>
        <p:spPr>
          <a:xfrm rot="0">
            <a:off x="2562103" y="1514475"/>
            <a:ext cx="4562832" cy="971550"/>
          </a:xfrm>
          <a:prstGeom prst="rect">
            <a:avLst/>
          </a:prstGeom>
        </p:spPr>
        <p:txBody>
          <a:bodyPr anchor="t" rtlCol="false" tIns="0" lIns="0" bIns="0" rIns="0">
            <a:spAutoFit/>
          </a:bodyPr>
          <a:lstStyle/>
          <a:p>
            <a:pPr algn="ctr">
              <a:lnSpc>
                <a:spcPts val="7679"/>
              </a:lnSpc>
              <a:spcBef>
                <a:spcPct val="0"/>
              </a:spcBef>
            </a:pPr>
            <a:r>
              <a:rPr lang="en-US" sz="6399">
                <a:solidFill>
                  <a:srgbClr val="000000"/>
                </a:solidFill>
                <a:latin typeface="Anton"/>
                <a:ea typeface="Anton"/>
                <a:cs typeface="Anton"/>
                <a:sym typeface="Anton"/>
              </a:rPr>
              <a:t>LOGIN ACCOUNT</a:t>
            </a:r>
          </a:p>
        </p:txBody>
      </p:sp>
      <p:sp>
        <p:nvSpPr>
          <p:cNvPr name="TextBox 5" id="5"/>
          <p:cNvSpPr txBox="true"/>
          <p:nvPr/>
        </p:nvSpPr>
        <p:spPr>
          <a:xfrm rot="0">
            <a:off x="10931415" y="1514475"/>
            <a:ext cx="5020389" cy="971550"/>
          </a:xfrm>
          <a:prstGeom prst="rect">
            <a:avLst/>
          </a:prstGeom>
        </p:spPr>
        <p:txBody>
          <a:bodyPr anchor="t" rtlCol="false" tIns="0" lIns="0" bIns="0" rIns="0">
            <a:spAutoFit/>
          </a:bodyPr>
          <a:lstStyle/>
          <a:p>
            <a:pPr algn="ctr">
              <a:lnSpc>
                <a:spcPts val="7679"/>
              </a:lnSpc>
              <a:spcBef>
                <a:spcPct val="0"/>
              </a:spcBef>
            </a:pPr>
            <a:r>
              <a:rPr lang="en-US" sz="6399">
                <a:solidFill>
                  <a:srgbClr val="000000"/>
                </a:solidFill>
                <a:latin typeface="Anton"/>
                <a:ea typeface="Anton"/>
                <a:cs typeface="Anton"/>
                <a:sym typeface="Anton"/>
              </a:rPr>
              <a:t>CREATE ACCOUNT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9506895" y="569935"/>
            <a:ext cx="7752405" cy="4573565"/>
          </a:xfrm>
          <a:custGeom>
            <a:avLst/>
            <a:gdLst/>
            <a:ahLst/>
            <a:cxnLst/>
            <a:rect r="r" b="b" t="t" l="l"/>
            <a:pathLst>
              <a:path h="4573565" w="7752405">
                <a:moveTo>
                  <a:pt x="0" y="0"/>
                </a:moveTo>
                <a:lnTo>
                  <a:pt x="7752405" y="0"/>
                </a:lnTo>
                <a:lnTo>
                  <a:pt x="7752405" y="4573565"/>
                </a:lnTo>
                <a:lnTo>
                  <a:pt x="0" y="4573565"/>
                </a:lnTo>
                <a:lnTo>
                  <a:pt x="0" y="0"/>
                </a:lnTo>
                <a:close/>
              </a:path>
            </a:pathLst>
          </a:custGeom>
          <a:blipFill>
            <a:blip r:embed="rId2"/>
            <a:stretch>
              <a:fillRect l="0" t="0" r="0" b="0"/>
            </a:stretch>
          </a:blipFill>
        </p:spPr>
      </p:sp>
      <p:sp>
        <p:nvSpPr>
          <p:cNvPr name="Freeform 3" id="3"/>
          <p:cNvSpPr/>
          <p:nvPr/>
        </p:nvSpPr>
        <p:spPr>
          <a:xfrm flipH="false" flipV="false" rot="0">
            <a:off x="1028700" y="569935"/>
            <a:ext cx="7752405" cy="4573565"/>
          </a:xfrm>
          <a:custGeom>
            <a:avLst/>
            <a:gdLst/>
            <a:ahLst/>
            <a:cxnLst/>
            <a:rect r="r" b="b" t="t" l="l"/>
            <a:pathLst>
              <a:path h="4573565" w="7752405">
                <a:moveTo>
                  <a:pt x="0" y="0"/>
                </a:moveTo>
                <a:lnTo>
                  <a:pt x="7752405" y="0"/>
                </a:lnTo>
                <a:lnTo>
                  <a:pt x="7752405" y="4573565"/>
                </a:lnTo>
                <a:lnTo>
                  <a:pt x="0" y="4573565"/>
                </a:lnTo>
                <a:lnTo>
                  <a:pt x="0" y="0"/>
                </a:lnTo>
                <a:close/>
              </a:path>
            </a:pathLst>
          </a:custGeom>
          <a:blipFill>
            <a:blip r:embed="rId3"/>
            <a:stretch>
              <a:fillRect l="0" t="0" r="0" b="-10427"/>
            </a:stretch>
          </a:blipFill>
        </p:spPr>
      </p:sp>
      <p:sp>
        <p:nvSpPr>
          <p:cNvPr name="Freeform 4" id="4"/>
          <p:cNvSpPr/>
          <p:nvPr/>
        </p:nvSpPr>
        <p:spPr>
          <a:xfrm flipH="false" flipV="false" rot="0">
            <a:off x="5267797" y="5381761"/>
            <a:ext cx="7752405" cy="4573565"/>
          </a:xfrm>
          <a:custGeom>
            <a:avLst/>
            <a:gdLst/>
            <a:ahLst/>
            <a:cxnLst/>
            <a:rect r="r" b="b" t="t" l="l"/>
            <a:pathLst>
              <a:path h="4573565" w="7752405">
                <a:moveTo>
                  <a:pt x="0" y="0"/>
                </a:moveTo>
                <a:lnTo>
                  <a:pt x="7752406" y="0"/>
                </a:lnTo>
                <a:lnTo>
                  <a:pt x="7752406" y="4573565"/>
                </a:lnTo>
                <a:lnTo>
                  <a:pt x="0" y="4573565"/>
                </a:lnTo>
                <a:lnTo>
                  <a:pt x="0" y="0"/>
                </a:lnTo>
                <a:close/>
              </a:path>
            </a:pathLst>
          </a:custGeom>
          <a:blipFill>
            <a:blip r:embed="rId4"/>
            <a:stretch>
              <a:fillRect l="0" t="0" r="0" b="-522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129525" y="273215"/>
            <a:ext cx="7483457" cy="4848628"/>
          </a:xfrm>
          <a:custGeom>
            <a:avLst/>
            <a:gdLst/>
            <a:ahLst/>
            <a:cxnLst/>
            <a:rect r="r" b="b" t="t" l="l"/>
            <a:pathLst>
              <a:path h="4848628" w="7483457">
                <a:moveTo>
                  <a:pt x="0" y="0"/>
                </a:moveTo>
                <a:lnTo>
                  <a:pt x="7483456" y="0"/>
                </a:lnTo>
                <a:lnTo>
                  <a:pt x="7483456" y="4848628"/>
                </a:lnTo>
                <a:lnTo>
                  <a:pt x="0" y="4848628"/>
                </a:lnTo>
                <a:lnTo>
                  <a:pt x="0" y="0"/>
                </a:lnTo>
                <a:close/>
              </a:path>
            </a:pathLst>
          </a:custGeom>
          <a:blipFill>
            <a:blip r:embed="rId2"/>
            <a:stretch>
              <a:fillRect l="0" t="0" r="0" b="0"/>
            </a:stretch>
          </a:blipFill>
        </p:spPr>
      </p:sp>
      <p:sp>
        <p:nvSpPr>
          <p:cNvPr name="Freeform 3" id="3"/>
          <p:cNvSpPr/>
          <p:nvPr/>
        </p:nvSpPr>
        <p:spPr>
          <a:xfrm flipH="false" flipV="false" rot="0">
            <a:off x="4010599" y="5582761"/>
            <a:ext cx="7238870" cy="4278560"/>
          </a:xfrm>
          <a:custGeom>
            <a:avLst/>
            <a:gdLst/>
            <a:ahLst/>
            <a:cxnLst/>
            <a:rect r="r" b="b" t="t" l="l"/>
            <a:pathLst>
              <a:path h="4278560" w="7238870">
                <a:moveTo>
                  <a:pt x="0" y="0"/>
                </a:moveTo>
                <a:lnTo>
                  <a:pt x="7238869" y="0"/>
                </a:lnTo>
                <a:lnTo>
                  <a:pt x="7238869" y="4278560"/>
                </a:lnTo>
                <a:lnTo>
                  <a:pt x="0" y="4278560"/>
                </a:lnTo>
                <a:lnTo>
                  <a:pt x="0" y="0"/>
                </a:lnTo>
                <a:close/>
              </a:path>
            </a:pathLst>
          </a:custGeom>
          <a:blipFill>
            <a:blip r:embed="rId3"/>
            <a:stretch>
              <a:fillRect l="-178" t="-1440" r="-178" b="0"/>
            </a:stretch>
          </a:blipFill>
        </p:spPr>
      </p:sp>
      <p:sp>
        <p:nvSpPr>
          <p:cNvPr name="Freeform 4" id="4"/>
          <p:cNvSpPr/>
          <p:nvPr/>
        </p:nvSpPr>
        <p:spPr>
          <a:xfrm flipH="false" flipV="false" rot="0">
            <a:off x="277954" y="273215"/>
            <a:ext cx="8484563" cy="4400593"/>
          </a:xfrm>
          <a:custGeom>
            <a:avLst/>
            <a:gdLst/>
            <a:ahLst/>
            <a:cxnLst/>
            <a:rect r="r" b="b" t="t" l="l"/>
            <a:pathLst>
              <a:path h="4400593" w="8484563">
                <a:moveTo>
                  <a:pt x="0" y="0"/>
                </a:moveTo>
                <a:lnTo>
                  <a:pt x="8484563" y="0"/>
                </a:lnTo>
                <a:lnTo>
                  <a:pt x="8484563" y="4400593"/>
                </a:lnTo>
                <a:lnTo>
                  <a:pt x="0" y="4400593"/>
                </a:lnTo>
                <a:lnTo>
                  <a:pt x="0" y="0"/>
                </a:lnTo>
                <a:close/>
              </a:path>
            </a:pathLst>
          </a:custGeom>
          <a:blipFill>
            <a:blip r:embed="rId4"/>
            <a:stretch>
              <a:fillRect l="0" t="0" r="0" b="0"/>
            </a:stretch>
          </a:blipFill>
        </p:spPr>
      </p:sp>
      <p:sp>
        <p:nvSpPr>
          <p:cNvPr name="Freeform 5" id="5"/>
          <p:cNvSpPr/>
          <p:nvPr/>
        </p:nvSpPr>
        <p:spPr>
          <a:xfrm flipH="false" flipV="false" rot="3669593">
            <a:off x="-17090" y="6221768"/>
            <a:ext cx="4242510" cy="1198509"/>
          </a:xfrm>
          <a:custGeom>
            <a:avLst/>
            <a:gdLst/>
            <a:ahLst/>
            <a:cxnLst/>
            <a:rect r="r" b="b" t="t" l="l"/>
            <a:pathLst>
              <a:path h="1198509" w="4242510">
                <a:moveTo>
                  <a:pt x="0" y="0"/>
                </a:moveTo>
                <a:lnTo>
                  <a:pt x="4242510" y="0"/>
                </a:lnTo>
                <a:lnTo>
                  <a:pt x="4242510" y="1198509"/>
                </a:lnTo>
                <a:lnTo>
                  <a:pt x="0" y="11985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110175">
            <a:off x="7729183" y="952888"/>
            <a:ext cx="3209914" cy="970999"/>
          </a:xfrm>
          <a:custGeom>
            <a:avLst/>
            <a:gdLst/>
            <a:ahLst/>
            <a:cxnLst/>
            <a:rect r="r" b="b" t="t" l="l"/>
            <a:pathLst>
              <a:path h="970999" w="3209914">
                <a:moveTo>
                  <a:pt x="0" y="0"/>
                </a:moveTo>
                <a:lnTo>
                  <a:pt x="3209913" y="0"/>
                </a:lnTo>
                <a:lnTo>
                  <a:pt x="3209913" y="970999"/>
                </a:lnTo>
                <a:lnTo>
                  <a:pt x="0" y="970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9962307" y="4720824"/>
            <a:ext cx="8033332" cy="5317129"/>
          </a:xfrm>
          <a:custGeom>
            <a:avLst/>
            <a:gdLst/>
            <a:ahLst/>
            <a:cxnLst/>
            <a:rect r="r" b="b" t="t" l="l"/>
            <a:pathLst>
              <a:path h="5317129" w="8033332">
                <a:moveTo>
                  <a:pt x="0" y="0"/>
                </a:moveTo>
                <a:lnTo>
                  <a:pt x="8033332" y="0"/>
                </a:lnTo>
                <a:lnTo>
                  <a:pt x="8033332" y="5317129"/>
                </a:lnTo>
                <a:lnTo>
                  <a:pt x="0" y="5317129"/>
                </a:lnTo>
                <a:lnTo>
                  <a:pt x="0" y="0"/>
                </a:lnTo>
                <a:close/>
              </a:path>
            </a:pathLst>
          </a:custGeom>
          <a:blipFill>
            <a:blip r:embed="rId2"/>
            <a:stretch>
              <a:fillRect l="0" t="0" r="0" b="0"/>
            </a:stretch>
          </a:blipFill>
        </p:spPr>
      </p:sp>
      <p:sp>
        <p:nvSpPr>
          <p:cNvPr name="Freeform 3" id="3"/>
          <p:cNvSpPr/>
          <p:nvPr/>
        </p:nvSpPr>
        <p:spPr>
          <a:xfrm flipH="false" flipV="false" rot="0">
            <a:off x="382340" y="441431"/>
            <a:ext cx="10827200" cy="4279393"/>
          </a:xfrm>
          <a:custGeom>
            <a:avLst/>
            <a:gdLst/>
            <a:ahLst/>
            <a:cxnLst/>
            <a:rect r="r" b="b" t="t" l="l"/>
            <a:pathLst>
              <a:path h="4279393" w="10827200">
                <a:moveTo>
                  <a:pt x="0" y="0"/>
                </a:moveTo>
                <a:lnTo>
                  <a:pt x="10827200" y="0"/>
                </a:lnTo>
                <a:lnTo>
                  <a:pt x="10827200" y="4279393"/>
                </a:lnTo>
                <a:lnTo>
                  <a:pt x="0" y="4279393"/>
                </a:lnTo>
                <a:lnTo>
                  <a:pt x="0" y="0"/>
                </a:lnTo>
                <a:close/>
              </a:path>
            </a:pathLst>
          </a:custGeom>
          <a:blipFill>
            <a:blip r:embed="rId3"/>
            <a:stretch>
              <a:fillRect l="0" t="0" r="-1233" b="-13638"/>
            </a:stretch>
          </a:blipFill>
        </p:spPr>
      </p:sp>
      <p:sp>
        <p:nvSpPr>
          <p:cNvPr name="Freeform 4" id="4"/>
          <p:cNvSpPr/>
          <p:nvPr/>
        </p:nvSpPr>
        <p:spPr>
          <a:xfrm flipH="false" flipV="false" rot="-4076694">
            <a:off x="12099333" y="985264"/>
            <a:ext cx="2197959" cy="3401098"/>
          </a:xfrm>
          <a:custGeom>
            <a:avLst/>
            <a:gdLst/>
            <a:ahLst/>
            <a:cxnLst/>
            <a:rect r="r" b="b" t="t" l="l"/>
            <a:pathLst>
              <a:path h="3401098" w="2197959">
                <a:moveTo>
                  <a:pt x="0" y="0"/>
                </a:moveTo>
                <a:lnTo>
                  <a:pt x="2197960" y="0"/>
                </a:lnTo>
                <a:lnTo>
                  <a:pt x="2197960" y="3401097"/>
                </a:lnTo>
                <a:lnTo>
                  <a:pt x="0" y="3401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185" t="-10228" r="0" b="-8658"/>
            </a:stretch>
          </a:blipFill>
        </p:spPr>
      </p:sp>
      <p:sp>
        <p:nvSpPr>
          <p:cNvPr name="TextBox 4" id="4"/>
          <p:cNvSpPr txBox="true"/>
          <p:nvPr/>
        </p:nvSpPr>
        <p:spPr>
          <a:xfrm rot="0">
            <a:off x="7390498" y="1389922"/>
            <a:ext cx="10337156" cy="6886575"/>
          </a:xfrm>
          <a:prstGeom prst="rect">
            <a:avLst/>
          </a:prstGeom>
        </p:spPr>
        <p:txBody>
          <a:bodyPr anchor="t" rtlCol="false" tIns="0" lIns="0" bIns="0" rIns="0">
            <a:spAutoFit/>
          </a:bodyPr>
          <a:lstStyle/>
          <a:p>
            <a:pPr algn="l">
              <a:lnSpc>
                <a:spcPts val="7199"/>
              </a:lnSpc>
            </a:pPr>
          </a:p>
          <a:p>
            <a:pPr algn="l">
              <a:lnSpc>
                <a:spcPts val="7199"/>
              </a:lnSpc>
            </a:pPr>
            <a:r>
              <a:rPr lang="en-US" sz="5999" spc="53">
                <a:solidFill>
                  <a:srgbClr val="F3F3F3"/>
                </a:solidFill>
                <a:latin typeface="Anton"/>
                <a:ea typeface="Anton"/>
                <a:cs typeface="Anton"/>
                <a:sym typeface="Anton"/>
              </a:rPr>
              <a:t>Introduction to MINICLIP</a:t>
            </a:r>
          </a:p>
          <a:p>
            <a:pPr algn="l">
              <a:lnSpc>
                <a:spcPts val="4799"/>
              </a:lnSpc>
            </a:pPr>
          </a:p>
          <a:p>
            <a:pPr algn="l">
              <a:lnSpc>
                <a:spcPts val="3888"/>
              </a:lnSpc>
            </a:pPr>
            <a:r>
              <a:rPr lang="en-US" sz="3240" spc="30">
                <a:solidFill>
                  <a:srgbClr val="F3F3F3"/>
                </a:solidFill>
                <a:latin typeface="Arial"/>
                <a:ea typeface="Arial"/>
                <a:cs typeface="Arial"/>
                <a:sym typeface="Arial"/>
              </a:rPr>
              <a:t>Miniclip is a renowned online gaming platform that has captured the hearts of millions of gamers worldwide. Founded in 2001 by Tihan Presbie and Robert Small, Miniclip has since become a household name in the realm of casual online gaming. With a vast and diverse library of free-to-play games, Miniclip offers an engaging and entertaining experience for players of all ages and interests. </a:t>
            </a:r>
          </a:p>
          <a:p>
            <a:pPr algn="l">
              <a:lnSpc>
                <a:spcPts val="480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36921" y="3806170"/>
            <a:ext cx="15214158" cy="3661562"/>
          </a:xfrm>
          <a:prstGeom prst="rect">
            <a:avLst/>
          </a:prstGeom>
        </p:spPr>
        <p:txBody>
          <a:bodyPr anchor="t" rtlCol="false" tIns="0" lIns="0" bIns="0" rIns="0">
            <a:spAutoFit/>
          </a:bodyPr>
          <a:lstStyle/>
          <a:p>
            <a:pPr algn="l">
              <a:lnSpc>
                <a:spcPts val="4108"/>
              </a:lnSpc>
            </a:pPr>
            <a:r>
              <a:rPr lang="en-US" sz="3200" spc="28">
                <a:solidFill>
                  <a:srgbClr val="000000"/>
                </a:solidFill>
                <a:latin typeface="Arial"/>
                <a:ea typeface="Arial"/>
                <a:cs typeface="Arial"/>
                <a:sym typeface="Arial"/>
              </a:rPr>
              <a:t>The site went off but the memories still lives in hence it was an idea to make the redesign the site so that it can compete back like it used to back 15 years ago.</a:t>
            </a:r>
          </a:p>
          <a:p>
            <a:pPr algn="l">
              <a:lnSpc>
                <a:spcPts val="4108"/>
              </a:lnSpc>
            </a:pPr>
            <a:r>
              <a:rPr lang="en-US" sz="3200" spc="28">
                <a:solidFill>
                  <a:srgbClr val="000000"/>
                </a:solidFill>
                <a:latin typeface="Arial"/>
                <a:ea typeface="Arial"/>
                <a:cs typeface="Arial"/>
                <a:sym typeface="Arial"/>
              </a:rPr>
              <a:t>Understanding the users requirement we make the amends and try building a smooth working prototype which satisfies most of the request made by users.</a:t>
            </a:r>
          </a:p>
          <a:p>
            <a:pPr algn="ctr">
              <a:lnSpc>
                <a:spcPts val="4108"/>
              </a:lnSpc>
            </a:pPr>
            <a:r>
              <a:rPr lang="en-US" sz="3200" spc="29">
                <a:solidFill>
                  <a:srgbClr val="000000"/>
                </a:solidFill>
                <a:latin typeface="Arial"/>
                <a:ea typeface="Arial"/>
                <a:cs typeface="Arial"/>
                <a:sym typeface="Arial"/>
              </a:rPr>
              <a:t>On the journey we came how the process of building a project works and across Figma an amazing tool which gave wings to our ideas and help us building such model.</a:t>
            </a:r>
          </a:p>
        </p:txBody>
      </p:sp>
      <p:sp>
        <p:nvSpPr>
          <p:cNvPr name="TextBox 4" id="4"/>
          <p:cNvSpPr txBox="true"/>
          <p:nvPr/>
        </p:nvSpPr>
        <p:spPr>
          <a:xfrm rot="0">
            <a:off x="2912625" y="1722353"/>
            <a:ext cx="12462750" cy="971550"/>
          </a:xfrm>
          <a:prstGeom prst="rect">
            <a:avLst/>
          </a:prstGeom>
        </p:spPr>
        <p:txBody>
          <a:bodyPr anchor="t" rtlCol="false" tIns="0" lIns="0" bIns="0" rIns="0">
            <a:spAutoFit/>
          </a:bodyPr>
          <a:lstStyle/>
          <a:p>
            <a:pPr algn="ctr">
              <a:lnSpc>
                <a:spcPts val="7679"/>
              </a:lnSpc>
            </a:pPr>
            <a:r>
              <a:rPr lang="en-US" sz="6399">
                <a:solidFill>
                  <a:srgbClr val="0F4C81"/>
                </a:solidFill>
                <a:latin typeface="Anton"/>
                <a:ea typeface="Anton"/>
                <a:cs typeface="Anton"/>
                <a:sym typeface="Anton"/>
              </a:rPr>
              <a:t>Conclusion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12625" y="1352550"/>
            <a:ext cx="12462750" cy="7591425"/>
          </a:xfrm>
          <a:prstGeom prst="rect">
            <a:avLst/>
          </a:prstGeom>
        </p:spPr>
        <p:txBody>
          <a:bodyPr anchor="t" rtlCol="false" tIns="0" lIns="0" bIns="0" rIns="0">
            <a:spAutoFit/>
          </a:bodyPr>
          <a:lstStyle/>
          <a:p>
            <a:pPr algn="ctr">
              <a:lnSpc>
                <a:spcPts val="29999"/>
              </a:lnSpc>
            </a:pPr>
            <a:r>
              <a:rPr lang="en-US" sz="24999">
                <a:solidFill>
                  <a:srgbClr val="0F4C81"/>
                </a:solidFill>
                <a:latin typeface="Anton"/>
                <a:ea typeface="Anton"/>
                <a:cs typeface="Anton"/>
                <a:sym typeface="Anton"/>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0"/>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5462" y="846123"/>
            <a:ext cx="11398350" cy="971550"/>
          </a:xfrm>
          <a:prstGeom prst="rect">
            <a:avLst/>
          </a:prstGeom>
        </p:spPr>
        <p:txBody>
          <a:bodyPr anchor="t" rtlCol="false" tIns="0" lIns="0" bIns="0" rIns="0">
            <a:spAutoFit/>
          </a:bodyPr>
          <a:lstStyle/>
          <a:p>
            <a:pPr algn="l">
              <a:lnSpc>
                <a:spcPts val="7680"/>
              </a:lnSpc>
            </a:pPr>
            <a:r>
              <a:rPr lang="en-US" sz="6400">
                <a:solidFill>
                  <a:srgbClr val="0F4C81"/>
                </a:solidFill>
                <a:latin typeface="Anton"/>
                <a:ea typeface="Anton"/>
                <a:cs typeface="Anton"/>
                <a:sym typeface="Anton"/>
              </a:rPr>
              <a:t>Purpose to choose miniclip</a:t>
            </a:r>
          </a:p>
        </p:txBody>
      </p:sp>
      <p:sp>
        <p:nvSpPr>
          <p:cNvPr name="TextBox 4" id="4"/>
          <p:cNvSpPr txBox="true"/>
          <p:nvPr/>
        </p:nvSpPr>
        <p:spPr>
          <a:xfrm rot="0">
            <a:off x="525462" y="2519703"/>
            <a:ext cx="17406971" cy="6381750"/>
          </a:xfrm>
          <a:prstGeom prst="rect">
            <a:avLst/>
          </a:prstGeom>
        </p:spPr>
        <p:txBody>
          <a:bodyPr anchor="t" rtlCol="false" tIns="0" lIns="0" bIns="0" rIns="0">
            <a:spAutoFit/>
          </a:bodyPr>
          <a:lstStyle/>
          <a:p>
            <a:pPr algn="l">
              <a:lnSpc>
                <a:spcPts val="3892"/>
              </a:lnSpc>
            </a:pPr>
            <a:r>
              <a:rPr lang="en-US" sz="3244">
                <a:solidFill>
                  <a:srgbClr val="000000"/>
                </a:solidFill>
                <a:latin typeface="Arial"/>
                <a:ea typeface="Arial"/>
                <a:cs typeface="Arial"/>
                <a:sym typeface="Arial"/>
              </a:rPr>
              <a:t>The purpose of using Miniclip can vary among users, with many seeking entertainment and fun. Miniclip offers a diverse range of games across different genres, catering to various preferences. It is renowned for its casual games that are easy to start playing. Miniclip's multiplayer games facilitate social interaction. It's free to use, attracting those who want gaming without purchasing games or subscribing.</a:t>
            </a:r>
          </a:p>
          <a:p>
            <a:pPr algn="l">
              <a:lnSpc>
                <a:spcPts val="3892"/>
              </a:lnSpc>
            </a:pPr>
            <a:r>
              <a:rPr lang="en-US" sz="3244">
                <a:solidFill>
                  <a:srgbClr val="000000"/>
                </a:solidFill>
                <a:latin typeface="Arial"/>
                <a:ea typeface="Arial"/>
                <a:cs typeface="Arial"/>
                <a:sym typeface="Arial"/>
              </a:rPr>
              <a:t>To enhance Miniclip:</a:t>
            </a:r>
          </a:p>
          <a:p>
            <a:pPr algn="l">
              <a:lnSpc>
                <a:spcPts val="3892"/>
              </a:lnSpc>
            </a:pPr>
          </a:p>
          <a:p>
            <a:pPr algn="l" marL="700392" indent="-350196" lvl="1">
              <a:lnSpc>
                <a:spcPts val="3892"/>
              </a:lnSpc>
              <a:buAutoNum type="arabicPeriod" startAt="1"/>
            </a:pPr>
            <a:r>
              <a:rPr lang="en-US" b="true" sz="3244">
                <a:solidFill>
                  <a:srgbClr val="000000"/>
                </a:solidFill>
                <a:latin typeface="Arial Bold"/>
                <a:ea typeface="Arial Bold"/>
                <a:cs typeface="Arial Bold"/>
                <a:sym typeface="Arial Bold"/>
              </a:rPr>
              <a:t>Increase Game Library</a:t>
            </a:r>
            <a:r>
              <a:rPr lang="en-US" sz="3244">
                <a:solidFill>
                  <a:srgbClr val="000000"/>
                </a:solidFill>
                <a:latin typeface="Arial"/>
                <a:ea typeface="Arial"/>
                <a:cs typeface="Arial"/>
                <a:sym typeface="Arial"/>
              </a:rPr>
              <a:t>: Expand the game collection for a more diverse gaming experience.</a:t>
            </a:r>
          </a:p>
          <a:p>
            <a:pPr algn="l" marL="700392" indent="-350196" lvl="1">
              <a:lnSpc>
                <a:spcPts val="3892"/>
              </a:lnSpc>
              <a:buAutoNum type="arabicPeriod" startAt="1"/>
            </a:pPr>
            <a:r>
              <a:rPr lang="en-US" b="true" sz="3244">
                <a:solidFill>
                  <a:srgbClr val="000000"/>
                </a:solidFill>
                <a:latin typeface="Arial Bold"/>
                <a:ea typeface="Arial Bold"/>
                <a:cs typeface="Arial Bold"/>
                <a:sym typeface="Arial Bold"/>
              </a:rPr>
              <a:t>Fix Account Issues</a:t>
            </a:r>
            <a:r>
              <a:rPr lang="en-US" sz="3244">
                <a:solidFill>
                  <a:srgbClr val="000000"/>
                </a:solidFill>
                <a:latin typeface="Arial"/>
                <a:ea typeface="Arial"/>
                <a:cs typeface="Arial"/>
                <a:sym typeface="Arial"/>
              </a:rPr>
              <a:t>: Address errors when opening accounts to improve user experience.</a:t>
            </a:r>
          </a:p>
          <a:p>
            <a:pPr algn="l" marL="700392" indent="-350196" lvl="1">
              <a:lnSpc>
                <a:spcPts val="3892"/>
              </a:lnSpc>
              <a:buAutoNum type="arabicPeriod" startAt="1"/>
            </a:pPr>
            <a:r>
              <a:rPr lang="en-US" b="true" sz="3244">
                <a:solidFill>
                  <a:srgbClr val="000000"/>
                </a:solidFill>
                <a:latin typeface="Arial Bold"/>
                <a:ea typeface="Arial Bold"/>
                <a:cs typeface="Arial Bold"/>
                <a:sym typeface="Arial Bold"/>
              </a:rPr>
              <a:t>Improve Social Features</a:t>
            </a:r>
            <a:r>
              <a:rPr lang="en-US" sz="3244">
                <a:solidFill>
                  <a:srgbClr val="000000"/>
                </a:solidFill>
                <a:latin typeface="Arial"/>
                <a:ea typeface="Arial"/>
                <a:cs typeface="Arial"/>
                <a:sym typeface="Arial"/>
              </a:rPr>
              <a:t>: Enable easier connection with friends, achievement sharing, and multiplayer gameplay for a more interactive experience.</a:t>
            </a:r>
          </a:p>
          <a:p>
            <a:pPr algn="l">
              <a:lnSpc>
                <a:spcPts val="389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9436">
            <a:off x="11716178" y="5169992"/>
            <a:ext cx="5963240" cy="4749224"/>
          </a:xfrm>
          <a:custGeom>
            <a:avLst/>
            <a:gdLst/>
            <a:ahLst/>
            <a:cxnLst/>
            <a:rect r="r" b="b" t="t" l="l"/>
            <a:pathLst>
              <a:path h="4749224" w="5963240">
                <a:moveTo>
                  <a:pt x="0" y="0"/>
                </a:moveTo>
                <a:lnTo>
                  <a:pt x="5963240" y="0"/>
                </a:lnTo>
                <a:lnTo>
                  <a:pt x="5963240" y="4749224"/>
                </a:lnTo>
                <a:lnTo>
                  <a:pt x="0" y="4749224"/>
                </a:lnTo>
                <a:lnTo>
                  <a:pt x="0" y="0"/>
                </a:lnTo>
                <a:close/>
              </a:path>
            </a:pathLst>
          </a:custGeom>
          <a:blipFill>
            <a:blip r:embed="rId4"/>
            <a:stretch>
              <a:fillRect l="-2833" t="0" r="-2833" b="0"/>
            </a:stretch>
          </a:blipFill>
        </p:spPr>
      </p:sp>
      <p:sp>
        <p:nvSpPr>
          <p:cNvPr name="Freeform 4" id="4"/>
          <p:cNvSpPr/>
          <p:nvPr/>
        </p:nvSpPr>
        <p:spPr>
          <a:xfrm flipH="false" flipV="false" rot="446677">
            <a:off x="9897098" y="373090"/>
            <a:ext cx="6107256" cy="5353032"/>
          </a:xfrm>
          <a:custGeom>
            <a:avLst/>
            <a:gdLst/>
            <a:ahLst/>
            <a:cxnLst/>
            <a:rect r="r" b="b" t="t" l="l"/>
            <a:pathLst>
              <a:path h="5353032" w="6107256">
                <a:moveTo>
                  <a:pt x="0" y="0"/>
                </a:moveTo>
                <a:lnTo>
                  <a:pt x="6107256" y="0"/>
                </a:lnTo>
                <a:lnTo>
                  <a:pt x="6107256" y="5353032"/>
                </a:lnTo>
                <a:lnTo>
                  <a:pt x="0" y="5353032"/>
                </a:lnTo>
                <a:lnTo>
                  <a:pt x="0" y="0"/>
                </a:lnTo>
                <a:close/>
              </a:path>
            </a:pathLst>
          </a:custGeom>
          <a:blipFill>
            <a:blip r:embed="rId5"/>
            <a:stretch>
              <a:fillRect l="-10814" t="0" r="-10814" b="0"/>
            </a:stretch>
          </a:blipFill>
        </p:spPr>
      </p:sp>
      <p:sp>
        <p:nvSpPr>
          <p:cNvPr name="Freeform 5" id="5"/>
          <p:cNvSpPr/>
          <p:nvPr/>
        </p:nvSpPr>
        <p:spPr>
          <a:xfrm flipH="false" flipV="false" rot="0">
            <a:off x="31344" y="60293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50449" y="1058461"/>
            <a:ext cx="8806350" cy="1682194"/>
          </a:xfrm>
          <a:prstGeom prst="rect">
            <a:avLst/>
          </a:prstGeom>
        </p:spPr>
        <p:txBody>
          <a:bodyPr anchor="t" rtlCol="false" tIns="0" lIns="0" bIns="0" rIns="0">
            <a:spAutoFit/>
          </a:bodyPr>
          <a:lstStyle/>
          <a:p>
            <a:pPr algn="l">
              <a:lnSpc>
                <a:spcPts val="7680"/>
              </a:lnSpc>
            </a:pPr>
            <a:r>
              <a:rPr lang="en-US" sz="6400">
                <a:solidFill>
                  <a:srgbClr val="434343"/>
                </a:solidFill>
                <a:latin typeface="Anton"/>
                <a:ea typeface="Anton"/>
                <a:cs typeface="Anton"/>
                <a:sym typeface="Anton"/>
              </a:rPr>
              <a:t>Interviews</a:t>
            </a:r>
          </a:p>
          <a:p>
            <a:pPr algn="l">
              <a:lnSpc>
                <a:spcPts val="2640"/>
              </a:lnSpc>
            </a:pPr>
          </a:p>
          <a:p>
            <a:pPr algn="l">
              <a:lnSpc>
                <a:spcPts val="2640"/>
              </a:lnSpc>
            </a:pPr>
          </a:p>
          <a:p>
            <a:pPr algn="l">
              <a:lnSpc>
                <a:spcPts val="7680"/>
              </a:lnSpc>
            </a:pPr>
          </a:p>
        </p:txBody>
      </p:sp>
      <p:sp>
        <p:nvSpPr>
          <p:cNvPr name="TextBox 7" id="7"/>
          <p:cNvSpPr txBox="true"/>
          <p:nvPr/>
        </p:nvSpPr>
        <p:spPr>
          <a:xfrm rot="0">
            <a:off x="450449" y="2608609"/>
            <a:ext cx="7227457" cy="2495550"/>
          </a:xfrm>
          <a:prstGeom prst="rect">
            <a:avLst/>
          </a:prstGeom>
        </p:spPr>
        <p:txBody>
          <a:bodyPr anchor="t" rtlCol="false" tIns="0" lIns="0" bIns="0" rIns="0">
            <a:spAutoFit/>
          </a:bodyPr>
          <a:lstStyle/>
          <a:p>
            <a:pPr algn="l">
              <a:lnSpc>
                <a:spcPts val="3839"/>
              </a:lnSpc>
            </a:pPr>
            <a:r>
              <a:rPr lang="en-US" sz="3199">
                <a:solidFill>
                  <a:srgbClr val="2B6191"/>
                </a:solidFill>
                <a:latin typeface="Arial"/>
                <a:ea typeface="Arial"/>
                <a:cs typeface="Arial"/>
                <a:sym typeface="Arial"/>
              </a:rPr>
              <a:t>First we conduct interview with the soham(neighbour’s child age 11).</a:t>
            </a:r>
          </a:p>
          <a:p>
            <a:pPr algn="l">
              <a:lnSpc>
                <a:spcPts val="3839"/>
              </a:lnSpc>
            </a:pPr>
          </a:p>
          <a:p>
            <a:pPr algn="l">
              <a:lnSpc>
                <a:spcPts val="3839"/>
              </a:lnSpc>
            </a:pPr>
            <a:r>
              <a:rPr lang="en-US" sz="3199">
                <a:solidFill>
                  <a:srgbClr val="2B6191"/>
                </a:solidFill>
                <a:latin typeface="Arial"/>
                <a:ea typeface="Arial"/>
                <a:cs typeface="Arial"/>
                <a:sym typeface="Arial"/>
              </a:rPr>
              <a:t>Second we can conduct interview with the sarah (age 14)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3816" y="304652"/>
            <a:ext cx="8103958" cy="1943100"/>
          </a:xfrm>
          <a:prstGeom prst="rect">
            <a:avLst/>
          </a:prstGeom>
        </p:spPr>
        <p:txBody>
          <a:bodyPr anchor="t" rtlCol="false" tIns="0" lIns="0" bIns="0" rIns="0">
            <a:spAutoFit/>
          </a:bodyPr>
          <a:lstStyle/>
          <a:p>
            <a:pPr algn="l" marL="1772920" indent="-886460" lvl="1">
              <a:lnSpc>
                <a:spcPts val="7680"/>
              </a:lnSpc>
              <a:buFont typeface="Arial"/>
              <a:buChar char="•"/>
            </a:pPr>
            <a:r>
              <a:rPr lang="en-US" sz="6400">
                <a:solidFill>
                  <a:srgbClr val="2B6191"/>
                </a:solidFill>
                <a:latin typeface="Anton"/>
                <a:ea typeface="Anton"/>
                <a:cs typeface="Anton"/>
                <a:sym typeface="Anton"/>
              </a:rPr>
              <a:t>Google forms</a:t>
            </a:r>
          </a:p>
          <a:p>
            <a:pPr algn="l" marL="1772920" indent="-886460" lvl="1">
              <a:lnSpc>
                <a:spcPts val="7680"/>
              </a:lnSpc>
            </a:pPr>
          </a:p>
        </p:txBody>
      </p:sp>
      <p:sp>
        <p:nvSpPr>
          <p:cNvPr name="TextBox 4" id="4"/>
          <p:cNvSpPr txBox="true"/>
          <p:nvPr/>
        </p:nvSpPr>
        <p:spPr>
          <a:xfrm rot="0">
            <a:off x="516588" y="1421666"/>
            <a:ext cx="9178160" cy="585668"/>
          </a:xfrm>
          <a:prstGeom prst="rect">
            <a:avLst/>
          </a:prstGeom>
        </p:spPr>
        <p:txBody>
          <a:bodyPr anchor="t" rtlCol="false" tIns="0" lIns="0" bIns="0" rIns="0">
            <a:spAutoFit/>
          </a:bodyPr>
          <a:lstStyle/>
          <a:p>
            <a:pPr algn="l">
              <a:lnSpc>
                <a:spcPts val="3840"/>
              </a:lnSpc>
            </a:pPr>
            <a:r>
              <a:rPr lang="en-US" sz="3200" spc="29">
                <a:solidFill>
                  <a:srgbClr val="00B050"/>
                </a:solidFill>
                <a:latin typeface="TT Rounds Condensed"/>
                <a:ea typeface="TT Rounds Condensed"/>
                <a:cs typeface="TT Rounds Condensed"/>
                <a:sym typeface="TT Rounds Condensed"/>
              </a:rPr>
              <a:t>What is your age?</a:t>
            </a:r>
          </a:p>
        </p:txBody>
      </p:sp>
      <p:sp>
        <p:nvSpPr>
          <p:cNvPr name="Freeform 5" id="5"/>
          <p:cNvSpPr/>
          <p:nvPr/>
        </p:nvSpPr>
        <p:spPr>
          <a:xfrm flipH="false" flipV="false" rot="0">
            <a:off x="175440" y="2119166"/>
            <a:ext cx="7958932" cy="3600400"/>
          </a:xfrm>
          <a:custGeom>
            <a:avLst/>
            <a:gdLst/>
            <a:ahLst/>
            <a:cxnLst/>
            <a:rect r="r" b="b" t="t" l="l"/>
            <a:pathLst>
              <a:path h="3600400" w="7958932">
                <a:moveTo>
                  <a:pt x="0" y="0"/>
                </a:moveTo>
                <a:lnTo>
                  <a:pt x="7958932" y="0"/>
                </a:lnTo>
                <a:lnTo>
                  <a:pt x="7958932" y="3600400"/>
                </a:lnTo>
                <a:lnTo>
                  <a:pt x="0" y="3600400"/>
                </a:lnTo>
                <a:lnTo>
                  <a:pt x="0" y="0"/>
                </a:lnTo>
                <a:close/>
              </a:path>
            </a:pathLst>
          </a:custGeom>
          <a:blipFill>
            <a:blip r:embed="rId4"/>
            <a:stretch>
              <a:fillRect l="-10685" t="0" r="-10685" b="0"/>
            </a:stretch>
          </a:blipFill>
        </p:spPr>
      </p:sp>
      <p:sp>
        <p:nvSpPr>
          <p:cNvPr name="TextBox 6" id="6"/>
          <p:cNvSpPr txBox="true"/>
          <p:nvPr/>
        </p:nvSpPr>
        <p:spPr>
          <a:xfrm rot="0">
            <a:off x="13267888" y="1496962"/>
            <a:ext cx="4085022" cy="581264"/>
          </a:xfrm>
          <a:prstGeom prst="rect">
            <a:avLst/>
          </a:prstGeom>
        </p:spPr>
        <p:txBody>
          <a:bodyPr anchor="t" rtlCol="false" tIns="0" lIns="0" bIns="0" rIns="0">
            <a:spAutoFit/>
          </a:bodyPr>
          <a:lstStyle/>
          <a:p>
            <a:pPr algn="l">
              <a:lnSpc>
                <a:spcPts val="3359"/>
              </a:lnSpc>
            </a:pPr>
            <a:r>
              <a:rPr lang="en-US" sz="2799">
                <a:solidFill>
                  <a:srgbClr val="00B050"/>
                </a:solidFill>
                <a:latin typeface="Arial"/>
                <a:ea typeface="Arial"/>
                <a:cs typeface="Arial"/>
                <a:sym typeface="Arial"/>
              </a:rPr>
              <a:t>What  is your gender?</a:t>
            </a:r>
          </a:p>
        </p:txBody>
      </p:sp>
      <p:sp>
        <p:nvSpPr>
          <p:cNvPr name="Freeform 7" id="7"/>
          <p:cNvSpPr/>
          <p:nvPr/>
        </p:nvSpPr>
        <p:spPr>
          <a:xfrm flipH="false" flipV="false" rot="0">
            <a:off x="10329068" y="2247752"/>
            <a:ext cx="7958932" cy="3483274"/>
          </a:xfrm>
          <a:custGeom>
            <a:avLst/>
            <a:gdLst/>
            <a:ahLst/>
            <a:cxnLst/>
            <a:rect r="r" b="b" t="t" l="l"/>
            <a:pathLst>
              <a:path h="3483274" w="7958932">
                <a:moveTo>
                  <a:pt x="0" y="0"/>
                </a:moveTo>
                <a:lnTo>
                  <a:pt x="7958932" y="0"/>
                </a:lnTo>
                <a:lnTo>
                  <a:pt x="7958932" y="3483274"/>
                </a:lnTo>
                <a:lnTo>
                  <a:pt x="0" y="3483274"/>
                </a:lnTo>
                <a:lnTo>
                  <a:pt x="0" y="0"/>
                </a:lnTo>
                <a:close/>
              </a:path>
            </a:pathLst>
          </a:custGeom>
          <a:blipFill>
            <a:blip r:embed="rId5"/>
            <a:stretch>
              <a:fillRect l="-22129" t="0" r="-22129" b="0"/>
            </a:stretch>
          </a:blipFill>
        </p:spPr>
      </p:sp>
      <p:sp>
        <p:nvSpPr>
          <p:cNvPr name="TextBox 8" id="8"/>
          <p:cNvSpPr txBox="true"/>
          <p:nvPr/>
        </p:nvSpPr>
        <p:spPr>
          <a:xfrm rot="0">
            <a:off x="203816" y="6112802"/>
            <a:ext cx="5721776" cy="581264"/>
          </a:xfrm>
          <a:prstGeom prst="rect">
            <a:avLst/>
          </a:prstGeom>
        </p:spPr>
        <p:txBody>
          <a:bodyPr anchor="t" rtlCol="false" tIns="0" lIns="0" bIns="0" rIns="0">
            <a:spAutoFit/>
          </a:bodyPr>
          <a:lstStyle/>
          <a:p>
            <a:pPr algn="l">
              <a:lnSpc>
                <a:spcPts val="3359"/>
              </a:lnSpc>
            </a:pPr>
            <a:r>
              <a:rPr lang="en-US" sz="2799">
                <a:solidFill>
                  <a:srgbClr val="00B050"/>
                </a:solidFill>
                <a:latin typeface="Arial"/>
                <a:ea typeface="Arial"/>
                <a:cs typeface="Arial"/>
                <a:sym typeface="Arial"/>
              </a:rPr>
              <a:t>What is educational background?</a:t>
            </a:r>
          </a:p>
        </p:txBody>
      </p:sp>
      <p:sp>
        <p:nvSpPr>
          <p:cNvPr name="Freeform 9" id="9"/>
          <p:cNvSpPr/>
          <p:nvPr/>
        </p:nvSpPr>
        <p:spPr>
          <a:xfrm flipH="false" flipV="false" rot="0">
            <a:off x="132032" y="6739786"/>
            <a:ext cx="8002340" cy="3168352"/>
          </a:xfrm>
          <a:custGeom>
            <a:avLst/>
            <a:gdLst/>
            <a:ahLst/>
            <a:cxnLst/>
            <a:rect r="r" b="b" t="t" l="l"/>
            <a:pathLst>
              <a:path h="3168352" w="8002340">
                <a:moveTo>
                  <a:pt x="0" y="0"/>
                </a:moveTo>
                <a:lnTo>
                  <a:pt x="8002340" y="0"/>
                </a:lnTo>
                <a:lnTo>
                  <a:pt x="8002340" y="3168352"/>
                </a:lnTo>
                <a:lnTo>
                  <a:pt x="0" y="3168352"/>
                </a:lnTo>
                <a:lnTo>
                  <a:pt x="0" y="0"/>
                </a:lnTo>
                <a:close/>
              </a:path>
            </a:pathLst>
          </a:custGeom>
          <a:blipFill>
            <a:blip r:embed="rId6"/>
            <a:stretch>
              <a:fillRect l="-6749" t="0" r="-6749" b="0"/>
            </a:stretch>
          </a:blipFill>
        </p:spPr>
      </p:sp>
      <p:sp>
        <p:nvSpPr>
          <p:cNvPr name="TextBox 10" id="10"/>
          <p:cNvSpPr txBox="true"/>
          <p:nvPr/>
        </p:nvSpPr>
        <p:spPr>
          <a:xfrm rot="0">
            <a:off x="10420508" y="5935458"/>
            <a:ext cx="7819460" cy="974050"/>
          </a:xfrm>
          <a:prstGeom prst="rect">
            <a:avLst/>
          </a:prstGeom>
        </p:spPr>
        <p:txBody>
          <a:bodyPr anchor="t" rtlCol="false" tIns="0" lIns="0" bIns="0" rIns="0">
            <a:spAutoFit/>
          </a:bodyPr>
          <a:lstStyle/>
          <a:p>
            <a:pPr algn="l">
              <a:lnSpc>
                <a:spcPts val="3359"/>
              </a:lnSpc>
            </a:pPr>
            <a:r>
              <a:rPr lang="en-US" sz="2799">
                <a:solidFill>
                  <a:srgbClr val="00B050"/>
                </a:solidFill>
                <a:latin typeface="Roboto"/>
                <a:ea typeface="Roboto"/>
                <a:cs typeface="Roboto"/>
                <a:sym typeface="Roboto"/>
              </a:rPr>
              <a:t>what device do you access our</a:t>
            </a:r>
          </a:p>
          <a:p>
            <a:pPr algn="l">
              <a:lnSpc>
                <a:spcPts val="3359"/>
              </a:lnSpc>
            </a:pPr>
            <a:r>
              <a:rPr lang="en-US" sz="2799">
                <a:solidFill>
                  <a:srgbClr val="00B050"/>
                </a:solidFill>
                <a:latin typeface="Roboto"/>
                <a:ea typeface="Roboto"/>
                <a:cs typeface="Roboto"/>
                <a:sym typeface="Roboto"/>
              </a:rPr>
              <a:t>website/platform?</a:t>
            </a:r>
          </a:p>
        </p:txBody>
      </p:sp>
      <p:sp>
        <p:nvSpPr>
          <p:cNvPr name="Freeform 11" id="11"/>
          <p:cNvSpPr/>
          <p:nvPr/>
        </p:nvSpPr>
        <p:spPr>
          <a:xfrm flipH="false" flipV="false" rot="0">
            <a:off x="10261172" y="6892860"/>
            <a:ext cx="7958932" cy="3384688"/>
          </a:xfrm>
          <a:custGeom>
            <a:avLst/>
            <a:gdLst/>
            <a:ahLst/>
            <a:cxnLst/>
            <a:rect r="r" b="b" t="t" l="l"/>
            <a:pathLst>
              <a:path h="3384688" w="7958932">
                <a:moveTo>
                  <a:pt x="0" y="0"/>
                </a:moveTo>
                <a:lnTo>
                  <a:pt x="7958932" y="0"/>
                </a:lnTo>
                <a:lnTo>
                  <a:pt x="7958932" y="3384688"/>
                </a:lnTo>
                <a:lnTo>
                  <a:pt x="0" y="3384688"/>
                </a:lnTo>
                <a:lnTo>
                  <a:pt x="0" y="0"/>
                </a:lnTo>
                <a:close/>
              </a:path>
            </a:pathLst>
          </a:custGeom>
          <a:blipFill>
            <a:blip r:embed="rId7"/>
            <a:stretch>
              <a:fillRect l="-5873" t="0" r="-5873"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0464" y="561658"/>
            <a:ext cx="8314064" cy="974050"/>
          </a:xfrm>
          <a:prstGeom prst="rect">
            <a:avLst/>
          </a:prstGeom>
        </p:spPr>
        <p:txBody>
          <a:bodyPr anchor="t" rtlCol="false" tIns="0" lIns="0" bIns="0" rIns="0">
            <a:spAutoFit/>
          </a:bodyPr>
          <a:lstStyle/>
          <a:p>
            <a:pPr algn="l">
              <a:lnSpc>
                <a:spcPts val="3359"/>
              </a:lnSpc>
            </a:pPr>
            <a:r>
              <a:rPr lang="en-US" sz="2799">
                <a:solidFill>
                  <a:srgbClr val="00B050"/>
                </a:solidFill>
                <a:latin typeface="Roboto"/>
                <a:ea typeface="Roboto"/>
                <a:cs typeface="Roboto"/>
                <a:sym typeface="Roboto"/>
              </a:rPr>
              <a:t>Are there any new features or functionalities you would like to see added?</a:t>
            </a:r>
          </a:p>
        </p:txBody>
      </p:sp>
      <p:sp>
        <p:nvSpPr>
          <p:cNvPr name="Freeform 4" id="4"/>
          <p:cNvSpPr/>
          <p:nvPr/>
        </p:nvSpPr>
        <p:spPr>
          <a:xfrm flipH="false" flipV="false" rot="0">
            <a:off x="320984" y="1760528"/>
            <a:ext cx="7958920" cy="3526988"/>
          </a:xfrm>
          <a:custGeom>
            <a:avLst/>
            <a:gdLst/>
            <a:ahLst/>
            <a:cxnLst/>
            <a:rect r="r" b="b" t="t" l="l"/>
            <a:pathLst>
              <a:path h="3526988" w="7958920">
                <a:moveTo>
                  <a:pt x="0" y="0"/>
                </a:moveTo>
                <a:lnTo>
                  <a:pt x="7958920" y="0"/>
                </a:lnTo>
                <a:lnTo>
                  <a:pt x="7958920" y="3526988"/>
                </a:lnTo>
                <a:lnTo>
                  <a:pt x="0" y="3526988"/>
                </a:lnTo>
                <a:lnTo>
                  <a:pt x="0" y="0"/>
                </a:lnTo>
                <a:close/>
              </a:path>
            </a:pathLst>
          </a:custGeom>
          <a:blipFill>
            <a:blip r:embed="rId4"/>
            <a:stretch>
              <a:fillRect l="-13777" t="0" r="-13777" b="0"/>
            </a:stretch>
          </a:blipFill>
        </p:spPr>
      </p:sp>
      <p:sp>
        <p:nvSpPr>
          <p:cNvPr name="TextBox 5" id="5"/>
          <p:cNvSpPr txBox="true"/>
          <p:nvPr/>
        </p:nvSpPr>
        <p:spPr>
          <a:xfrm rot="0">
            <a:off x="9091424" y="515958"/>
            <a:ext cx="8961120" cy="2266712"/>
          </a:xfrm>
          <a:prstGeom prst="rect">
            <a:avLst/>
          </a:prstGeom>
        </p:spPr>
        <p:txBody>
          <a:bodyPr anchor="t" rtlCol="false" tIns="0" lIns="0" bIns="0" rIns="0">
            <a:spAutoFit/>
          </a:bodyPr>
          <a:lstStyle/>
          <a:p>
            <a:pPr algn="l">
              <a:lnSpc>
                <a:spcPts val="3359"/>
              </a:lnSpc>
            </a:pPr>
            <a:r>
              <a:rPr lang="en-US" sz="2799">
                <a:solidFill>
                  <a:srgbClr val="00B050"/>
                </a:solidFill>
                <a:latin typeface="Roboto"/>
                <a:ea typeface="Roboto"/>
                <a:cs typeface="Roboto"/>
                <a:sym typeface="Roboto"/>
              </a:rPr>
              <a:t>what kind of notifications or updates are you interested in receiving?</a:t>
            </a:r>
          </a:p>
          <a:p>
            <a:pPr algn="l">
              <a:lnSpc>
                <a:spcPts val="3359"/>
              </a:lnSpc>
            </a:pPr>
            <a:r>
              <a:rPr lang="en-US" sz="2799">
                <a:solidFill>
                  <a:srgbClr val="1A73E8"/>
                </a:solidFill>
                <a:latin typeface="Arimo"/>
                <a:ea typeface="Arimo"/>
                <a:cs typeface="Arimo"/>
                <a:sym typeface="Arimo"/>
              </a:rPr>
              <a:t> </a:t>
            </a:r>
          </a:p>
          <a:p>
            <a:pPr algn="l">
              <a:lnSpc>
                <a:spcPts val="3359"/>
              </a:lnSpc>
            </a:pPr>
          </a:p>
          <a:p>
            <a:pPr algn="l">
              <a:lnSpc>
                <a:spcPts val="3359"/>
              </a:lnSpc>
            </a:pPr>
          </a:p>
        </p:txBody>
      </p:sp>
      <p:sp>
        <p:nvSpPr>
          <p:cNvPr name="Freeform 6" id="6"/>
          <p:cNvSpPr/>
          <p:nvPr/>
        </p:nvSpPr>
        <p:spPr>
          <a:xfrm flipH="false" flipV="false" rot="0">
            <a:off x="9184824" y="1761374"/>
            <a:ext cx="9144000" cy="3615690"/>
          </a:xfrm>
          <a:custGeom>
            <a:avLst/>
            <a:gdLst/>
            <a:ahLst/>
            <a:cxnLst/>
            <a:rect r="r" b="b" t="t" l="l"/>
            <a:pathLst>
              <a:path h="3615690" w="9144000">
                <a:moveTo>
                  <a:pt x="0" y="0"/>
                </a:moveTo>
                <a:lnTo>
                  <a:pt x="9144000" y="0"/>
                </a:lnTo>
                <a:lnTo>
                  <a:pt x="9144000" y="3615690"/>
                </a:lnTo>
                <a:lnTo>
                  <a:pt x="0" y="3615690"/>
                </a:lnTo>
                <a:lnTo>
                  <a:pt x="0" y="0"/>
                </a:lnTo>
                <a:close/>
              </a:path>
            </a:pathLst>
          </a:custGeom>
          <a:blipFill>
            <a:blip r:embed="rId5"/>
            <a:stretch>
              <a:fillRect l="-3875" t="0" r="-3875" b="0"/>
            </a:stretch>
          </a:blipFill>
        </p:spPr>
      </p:sp>
      <p:sp>
        <p:nvSpPr>
          <p:cNvPr name="TextBox 7" id="7"/>
          <p:cNvSpPr txBox="true"/>
          <p:nvPr/>
        </p:nvSpPr>
        <p:spPr>
          <a:xfrm rot="0">
            <a:off x="126936" y="5493284"/>
            <a:ext cx="8961120" cy="974050"/>
          </a:xfrm>
          <a:prstGeom prst="rect">
            <a:avLst/>
          </a:prstGeom>
        </p:spPr>
        <p:txBody>
          <a:bodyPr anchor="t" rtlCol="false" tIns="0" lIns="0" bIns="0" rIns="0">
            <a:spAutoFit/>
          </a:bodyPr>
          <a:lstStyle/>
          <a:p>
            <a:pPr algn="l">
              <a:lnSpc>
                <a:spcPts val="3359"/>
              </a:lnSpc>
            </a:pPr>
            <a:r>
              <a:rPr lang="en-US" sz="2799">
                <a:solidFill>
                  <a:srgbClr val="00B050"/>
                </a:solidFill>
                <a:latin typeface="Roboto"/>
                <a:ea typeface="Roboto"/>
                <a:cs typeface="Roboto"/>
                <a:sym typeface="Roboto"/>
              </a:rPr>
              <a:t>Do you use similar websites or platform? How do we compare to them?</a:t>
            </a:r>
          </a:p>
        </p:txBody>
      </p:sp>
      <p:sp>
        <p:nvSpPr>
          <p:cNvPr name="Freeform 8" id="8"/>
          <p:cNvSpPr/>
          <p:nvPr/>
        </p:nvSpPr>
        <p:spPr>
          <a:xfrm flipH="false" flipV="false" rot="0">
            <a:off x="253952" y="6646258"/>
            <a:ext cx="8025952" cy="3526990"/>
          </a:xfrm>
          <a:custGeom>
            <a:avLst/>
            <a:gdLst/>
            <a:ahLst/>
            <a:cxnLst/>
            <a:rect r="r" b="b" t="t" l="l"/>
            <a:pathLst>
              <a:path h="3526990" w="8025952">
                <a:moveTo>
                  <a:pt x="0" y="0"/>
                </a:moveTo>
                <a:lnTo>
                  <a:pt x="8025952" y="0"/>
                </a:lnTo>
                <a:lnTo>
                  <a:pt x="8025952" y="3526990"/>
                </a:lnTo>
                <a:lnTo>
                  <a:pt x="0" y="3526990"/>
                </a:lnTo>
                <a:lnTo>
                  <a:pt x="0" y="0"/>
                </a:lnTo>
                <a:close/>
              </a:path>
            </a:pathLst>
          </a:custGeom>
          <a:blipFill>
            <a:blip r:embed="rId6"/>
            <a:stretch>
              <a:fillRect l="-15841" t="0" r="-15841" b="0"/>
            </a:stretch>
          </a:blipFill>
        </p:spPr>
      </p:sp>
      <p:sp>
        <p:nvSpPr>
          <p:cNvPr name="TextBox 9" id="9"/>
          <p:cNvSpPr txBox="true"/>
          <p:nvPr/>
        </p:nvSpPr>
        <p:spPr>
          <a:xfrm rot="0">
            <a:off x="9297576" y="5493284"/>
            <a:ext cx="8961120" cy="974050"/>
          </a:xfrm>
          <a:prstGeom prst="rect">
            <a:avLst/>
          </a:prstGeom>
        </p:spPr>
        <p:txBody>
          <a:bodyPr anchor="t" rtlCol="false" tIns="0" lIns="0" bIns="0" rIns="0">
            <a:spAutoFit/>
          </a:bodyPr>
          <a:lstStyle/>
          <a:p>
            <a:pPr algn="l">
              <a:lnSpc>
                <a:spcPts val="3359"/>
              </a:lnSpc>
            </a:pPr>
            <a:r>
              <a:rPr lang="en-US" sz="2799">
                <a:solidFill>
                  <a:srgbClr val="00B050"/>
                </a:solidFill>
                <a:latin typeface="Roboto"/>
                <a:ea typeface="Roboto"/>
                <a:cs typeface="Roboto"/>
                <a:sym typeface="Roboto"/>
              </a:rPr>
              <a:t>How often do you visit website similar to Miniclip or play such website games?</a:t>
            </a:r>
          </a:p>
        </p:txBody>
      </p:sp>
      <p:sp>
        <p:nvSpPr>
          <p:cNvPr name="Freeform 10" id="10"/>
          <p:cNvSpPr/>
          <p:nvPr/>
        </p:nvSpPr>
        <p:spPr>
          <a:xfrm flipH="false" flipV="false" rot="0">
            <a:off x="9288016" y="6644748"/>
            <a:ext cx="8999984" cy="3526992"/>
          </a:xfrm>
          <a:custGeom>
            <a:avLst/>
            <a:gdLst/>
            <a:ahLst/>
            <a:cxnLst/>
            <a:rect r="r" b="b" t="t" l="l"/>
            <a:pathLst>
              <a:path h="3526992" w="8999984">
                <a:moveTo>
                  <a:pt x="0" y="0"/>
                </a:moveTo>
                <a:lnTo>
                  <a:pt x="8999984" y="0"/>
                </a:lnTo>
                <a:lnTo>
                  <a:pt x="8999984" y="3526992"/>
                </a:lnTo>
                <a:lnTo>
                  <a:pt x="0" y="3526992"/>
                </a:lnTo>
                <a:lnTo>
                  <a:pt x="0" y="0"/>
                </a:lnTo>
                <a:close/>
              </a:path>
            </a:pathLst>
          </a:custGeom>
          <a:blipFill>
            <a:blip r:embed="rId7"/>
            <a:stretch>
              <a:fillRect l="0" t="-7083" r="0" b="-7083"/>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6448" y="849690"/>
            <a:ext cx="9898240" cy="974050"/>
          </a:xfrm>
          <a:prstGeom prst="rect">
            <a:avLst/>
          </a:prstGeom>
        </p:spPr>
        <p:txBody>
          <a:bodyPr anchor="t" rtlCol="false" tIns="0" lIns="0" bIns="0" rIns="0">
            <a:spAutoFit/>
          </a:bodyPr>
          <a:lstStyle/>
          <a:p>
            <a:pPr algn="l">
              <a:lnSpc>
                <a:spcPts val="3359"/>
              </a:lnSpc>
            </a:pPr>
            <a:r>
              <a:rPr lang="en-US" sz="2799">
                <a:solidFill>
                  <a:srgbClr val="00B050"/>
                </a:solidFill>
                <a:latin typeface="Roboto"/>
                <a:ea typeface="Roboto"/>
                <a:cs typeface="Roboto"/>
                <a:sym typeface="Roboto"/>
              </a:rPr>
              <a:t>Would you like to subscribe to Miniclip's newsletter to receive updates about new games and promotions?</a:t>
            </a:r>
          </a:p>
        </p:txBody>
      </p:sp>
      <p:sp>
        <p:nvSpPr>
          <p:cNvPr name="Freeform 4" id="4"/>
          <p:cNvSpPr/>
          <p:nvPr/>
        </p:nvSpPr>
        <p:spPr>
          <a:xfrm flipH="false" flipV="false" rot="0">
            <a:off x="215008" y="1975148"/>
            <a:ext cx="8208910" cy="3168352"/>
          </a:xfrm>
          <a:custGeom>
            <a:avLst/>
            <a:gdLst/>
            <a:ahLst/>
            <a:cxnLst/>
            <a:rect r="r" b="b" t="t" l="l"/>
            <a:pathLst>
              <a:path h="3168352" w="8208910">
                <a:moveTo>
                  <a:pt x="0" y="0"/>
                </a:moveTo>
                <a:lnTo>
                  <a:pt x="8208910" y="0"/>
                </a:lnTo>
                <a:lnTo>
                  <a:pt x="8208910" y="3168352"/>
                </a:lnTo>
                <a:lnTo>
                  <a:pt x="0" y="3168352"/>
                </a:lnTo>
                <a:lnTo>
                  <a:pt x="0" y="0"/>
                </a:lnTo>
                <a:close/>
              </a:path>
            </a:pathLst>
          </a:custGeom>
          <a:blipFill>
            <a:blip r:embed="rId4"/>
            <a:stretch>
              <a:fillRect l="0" t="-5519" r="0" b="-5519"/>
            </a:stretch>
          </a:blipFill>
        </p:spPr>
      </p:sp>
      <p:sp>
        <p:nvSpPr>
          <p:cNvPr name="TextBox 5" id="5"/>
          <p:cNvSpPr txBox="true"/>
          <p:nvPr/>
        </p:nvSpPr>
        <p:spPr>
          <a:xfrm rot="0">
            <a:off x="8227328" y="5231894"/>
            <a:ext cx="8961120" cy="543164"/>
          </a:xfrm>
          <a:prstGeom prst="rect">
            <a:avLst/>
          </a:prstGeom>
        </p:spPr>
        <p:txBody>
          <a:bodyPr anchor="t" rtlCol="false" tIns="0" lIns="0" bIns="0" rIns="0">
            <a:spAutoFit/>
          </a:bodyPr>
          <a:lstStyle/>
          <a:p>
            <a:pPr algn="l">
              <a:lnSpc>
                <a:spcPts val="3359"/>
              </a:lnSpc>
            </a:pPr>
            <a:r>
              <a:rPr lang="en-US" sz="2799">
                <a:solidFill>
                  <a:srgbClr val="00B050"/>
                </a:solidFill>
                <a:latin typeface="Roboto"/>
                <a:ea typeface="Roboto"/>
                <a:cs typeface="Roboto"/>
                <a:sym typeface="Roboto"/>
              </a:rPr>
              <a:t>What type of games do you prefer to play on Miniclip?</a:t>
            </a:r>
          </a:p>
        </p:txBody>
      </p:sp>
      <p:sp>
        <p:nvSpPr>
          <p:cNvPr name="Freeform 6" id="6"/>
          <p:cNvSpPr/>
          <p:nvPr/>
        </p:nvSpPr>
        <p:spPr>
          <a:xfrm flipH="false" flipV="false" rot="0">
            <a:off x="7127776" y="5820778"/>
            <a:ext cx="10446714" cy="4257474"/>
          </a:xfrm>
          <a:custGeom>
            <a:avLst/>
            <a:gdLst/>
            <a:ahLst/>
            <a:cxnLst/>
            <a:rect r="r" b="b" t="t" l="l"/>
            <a:pathLst>
              <a:path h="4257474" w="10446714">
                <a:moveTo>
                  <a:pt x="0" y="0"/>
                </a:moveTo>
                <a:lnTo>
                  <a:pt x="10446714" y="0"/>
                </a:lnTo>
                <a:lnTo>
                  <a:pt x="10446714" y="4257474"/>
                </a:lnTo>
                <a:lnTo>
                  <a:pt x="0" y="4257474"/>
                </a:lnTo>
                <a:lnTo>
                  <a:pt x="0" y="0"/>
                </a:lnTo>
                <a:close/>
              </a:path>
            </a:pathLst>
          </a:custGeom>
          <a:blipFill>
            <a:blip r:embed="rId5"/>
            <a:stretch>
              <a:fillRect l="-1105" t="0" r="-1105"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29161" y="1155683"/>
            <a:ext cx="11492709" cy="9131317"/>
            <a:chOff x="0" y="0"/>
            <a:chExt cx="3901440" cy="3099816"/>
          </a:xfrm>
        </p:grpSpPr>
        <p:sp>
          <p:nvSpPr>
            <p:cNvPr name="Freeform 3" id="3"/>
            <p:cNvSpPr/>
            <p:nvPr/>
          </p:nvSpPr>
          <p:spPr>
            <a:xfrm flipH="false" flipV="false" rot="0">
              <a:off x="127000" y="190500"/>
              <a:ext cx="3657600" cy="2413000"/>
            </a:xfrm>
            <a:custGeom>
              <a:avLst/>
              <a:gdLst/>
              <a:ahLst/>
              <a:cxnLst/>
              <a:rect r="r" b="b" t="t" l="l"/>
              <a:pathLst>
                <a:path h="2413000" w="3657600">
                  <a:moveTo>
                    <a:pt x="3657600" y="2413000"/>
                  </a:moveTo>
                  <a:lnTo>
                    <a:pt x="0" y="2413000"/>
                  </a:lnTo>
                  <a:lnTo>
                    <a:pt x="0" y="0"/>
                  </a:lnTo>
                  <a:lnTo>
                    <a:pt x="3657600" y="0"/>
                  </a:lnTo>
                  <a:lnTo>
                    <a:pt x="3657600" y="2413000"/>
                  </a:lnTo>
                  <a:close/>
                </a:path>
              </a:pathLst>
            </a:custGeom>
            <a:blipFill>
              <a:blip r:embed="rId2"/>
              <a:stretch>
                <a:fillRect l="0" t="-16688" r="0" b="-16688"/>
              </a:stretch>
            </a:blipFill>
          </p:spPr>
        </p:sp>
        <p:sp>
          <p:nvSpPr>
            <p:cNvPr name="Freeform 4" id="4"/>
            <p:cNvSpPr/>
            <p:nvPr/>
          </p:nvSpPr>
          <p:spPr>
            <a:xfrm flipH="false" flipV="false" rot="0">
              <a:off x="0" y="0"/>
              <a:ext cx="3901440" cy="3099816"/>
            </a:xfrm>
            <a:custGeom>
              <a:avLst/>
              <a:gdLst/>
              <a:ahLst/>
              <a:cxnLst/>
              <a:rect r="r" b="b" t="t" l="l"/>
              <a:pathLst>
                <a:path h="3099816" w="3901440">
                  <a:moveTo>
                    <a:pt x="3901440" y="3099816"/>
                  </a:moveTo>
                  <a:lnTo>
                    <a:pt x="0" y="3099816"/>
                  </a:lnTo>
                  <a:lnTo>
                    <a:pt x="0" y="0"/>
                  </a:lnTo>
                  <a:lnTo>
                    <a:pt x="3901440" y="0"/>
                  </a:lnTo>
                  <a:lnTo>
                    <a:pt x="3901440" y="3099816"/>
                  </a:lnTo>
                  <a:close/>
                </a:path>
              </a:pathLst>
            </a:custGeom>
            <a:blipFill>
              <a:blip r:embed="rId3"/>
              <a:stretch>
                <a:fillRect l="0" t="-29" r="0" b="-29"/>
              </a:stretch>
            </a:blipFill>
          </p:spPr>
        </p:sp>
      </p:grpSp>
      <p:sp>
        <p:nvSpPr>
          <p:cNvPr name="TextBox 5" id="5"/>
          <p:cNvSpPr txBox="true"/>
          <p:nvPr/>
        </p:nvSpPr>
        <p:spPr>
          <a:xfrm rot="0">
            <a:off x="-269631" y="328775"/>
            <a:ext cx="6397584" cy="600075"/>
          </a:xfrm>
          <a:prstGeom prst="rect">
            <a:avLst/>
          </a:prstGeom>
        </p:spPr>
        <p:txBody>
          <a:bodyPr anchor="t" rtlCol="false" tIns="0" lIns="0" bIns="0" rIns="0">
            <a:spAutoFit/>
          </a:bodyPr>
          <a:lstStyle/>
          <a:p>
            <a:pPr algn="ctr">
              <a:lnSpc>
                <a:spcPts val="4800"/>
              </a:lnSpc>
            </a:pPr>
            <a:r>
              <a:rPr lang="en-US" sz="4000">
                <a:solidFill>
                  <a:srgbClr val="0F4C81"/>
                </a:solidFill>
                <a:latin typeface="Anton"/>
                <a:ea typeface="Anton"/>
                <a:cs typeface="Anton"/>
                <a:sym typeface="Anton"/>
              </a:rPr>
              <a:t>Research paper</a:t>
            </a:r>
          </a:p>
        </p:txBody>
      </p:sp>
      <p:sp>
        <p:nvSpPr>
          <p:cNvPr name="TextBox 6" id="6"/>
          <p:cNvSpPr txBox="true"/>
          <p:nvPr/>
        </p:nvSpPr>
        <p:spPr>
          <a:xfrm rot="0">
            <a:off x="6768453" y="9029700"/>
            <a:ext cx="3803644" cy="438150"/>
          </a:xfrm>
          <a:prstGeom prst="rect">
            <a:avLst/>
          </a:prstGeom>
        </p:spPr>
        <p:txBody>
          <a:bodyPr anchor="t" rtlCol="false" tIns="0" lIns="0" bIns="0" rIns="0">
            <a:spAutoFit/>
          </a:bodyPr>
          <a:lstStyle/>
          <a:p>
            <a:pPr algn="ctr">
              <a:lnSpc>
                <a:spcPts val="3359"/>
              </a:lnSpc>
              <a:spcBef>
                <a:spcPct val="0"/>
              </a:spcBef>
            </a:pPr>
            <a:r>
              <a:rPr lang="en-US" b="true" sz="2799">
                <a:solidFill>
                  <a:srgbClr val="0F4C81"/>
                </a:solidFill>
                <a:latin typeface="Roboto Bold"/>
                <a:ea typeface="Roboto Bold"/>
                <a:cs typeface="Roboto Bold"/>
                <a:sym typeface="Roboto Bold"/>
              </a:rPr>
              <a:t>MINICLIP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875" y="142875"/>
            <a:ext cx="18002250" cy="10001250"/>
          </a:xfrm>
          <a:custGeom>
            <a:avLst/>
            <a:gdLst/>
            <a:ahLst/>
            <a:cxnLst/>
            <a:rect r="r" b="b" t="t" l="l"/>
            <a:pathLst>
              <a:path h="10001250" w="18002250">
                <a:moveTo>
                  <a:pt x="0" y="0"/>
                </a:moveTo>
                <a:lnTo>
                  <a:pt x="18002250" y="0"/>
                </a:lnTo>
                <a:lnTo>
                  <a:pt x="18002250" y="10001250"/>
                </a:lnTo>
                <a:lnTo>
                  <a:pt x="0" y="10001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74985" y="792381"/>
            <a:ext cx="7738030" cy="971550"/>
          </a:xfrm>
          <a:prstGeom prst="rect">
            <a:avLst/>
          </a:prstGeom>
        </p:spPr>
        <p:txBody>
          <a:bodyPr anchor="t" rtlCol="false" tIns="0" lIns="0" bIns="0" rIns="0">
            <a:spAutoFit/>
          </a:bodyPr>
          <a:lstStyle/>
          <a:p>
            <a:pPr algn="ctr">
              <a:lnSpc>
                <a:spcPts val="7679"/>
              </a:lnSpc>
            </a:pPr>
            <a:r>
              <a:rPr lang="en-US" sz="6399">
                <a:solidFill>
                  <a:srgbClr val="2B6191"/>
                </a:solidFill>
                <a:latin typeface="Anton"/>
                <a:ea typeface="Anton"/>
                <a:cs typeface="Anton"/>
                <a:sym typeface="Anton"/>
              </a:rPr>
              <a:t>Targeted users</a:t>
            </a:r>
          </a:p>
        </p:txBody>
      </p:sp>
      <p:sp>
        <p:nvSpPr>
          <p:cNvPr name="TextBox 4" id="4"/>
          <p:cNvSpPr txBox="true"/>
          <p:nvPr/>
        </p:nvSpPr>
        <p:spPr>
          <a:xfrm rot="0">
            <a:off x="542490" y="2587345"/>
            <a:ext cx="17203019" cy="6343650"/>
          </a:xfrm>
          <a:prstGeom prst="rect">
            <a:avLst/>
          </a:prstGeom>
        </p:spPr>
        <p:txBody>
          <a:bodyPr anchor="t" rtlCol="false" tIns="0" lIns="0" bIns="0" rIns="0">
            <a:spAutoFit/>
          </a:bodyPr>
          <a:lstStyle/>
          <a:p>
            <a:pPr algn="l" marL="675641" indent="-337821" lvl="1">
              <a:lnSpc>
                <a:spcPts val="3360"/>
              </a:lnSpc>
              <a:buFont typeface="Arial"/>
              <a:buChar char="•"/>
            </a:pPr>
            <a:r>
              <a:rPr lang="en-US" b="true" sz="2800" spc="26">
                <a:solidFill>
                  <a:srgbClr val="000000"/>
                </a:solidFill>
                <a:latin typeface="Arial Bold"/>
                <a:ea typeface="Arial Bold"/>
                <a:cs typeface="Arial Bold"/>
                <a:sym typeface="Arial Bold"/>
              </a:rPr>
              <a:t>Casual Gamers</a:t>
            </a:r>
            <a:r>
              <a:rPr lang="en-US" sz="2800" spc="26">
                <a:solidFill>
                  <a:srgbClr val="000000"/>
                </a:solidFill>
                <a:latin typeface="Arial"/>
                <a:ea typeface="Arial"/>
                <a:cs typeface="Arial"/>
                <a:sym typeface="Arial"/>
              </a:rPr>
              <a:t>: Miniclip's extensive library of easy-to-play and quick-to-learn games appeals to casual gamers looking for short bursts of entertainment during breaks or leisure time. </a:t>
            </a:r>
          </a:p>
          <a:p>
            <a:pPr algn="l" marL="675641" indent="-337821" lvl="1">
              <a:lnSpc>
                <a:spcPts val="3360"/>
              </a:lnSpc>
            </a:pPr>
            <a:r>
              <a:rPr lang="en-US" sz="2800" spc="26">
                <a:solidFill>
                  <a:srgbClr val="000000"/>
                </a:solidFill>
                <a:latin typeface="Arial"/>
                <a:ea typeface="Arial"/>
                <a:cs typeface="Arial"/>
                <a:sym typeface="Arial"/>
              </a:rPr>
              <a:t> </a:t>
            </a:r>
          </a:p>
          <a:p>
            <a:pPr algn="l" marL="675641" indent="-337821" lvl="1">
              <a:lnSpc>
                <a:spcPts val="3360"/>
              </a:lnSpc>
              <a:buFont typeface="Arial"/>
              <a:buChar char="•"/>
            </a:pPr>
            <a:r>
              <a:rPr lang="en-US" b="true" sz="2800" spc="26">
                <a:solidFill>
                  <a:srgbClr val="000000"/>
                </a:solidFill>
                <a:latin typeface="Arial Bold"/>
                <a:ea typeface="Arial Bold"/>
                <a:cs typeface="Arial Bold"/>
                <a:sym typeface="Arial Bold"/>
              </a:rPr>
              <a:t>Mobile Gamers</a:t>
            </a:r>
            <a:r>
              <a:rPr lang="en-US" sz="2800" spc="26">
                <a:solidFill>
                  <a:srgbClr val="000000"/>
                </a:solidFill>
                <a:latin typeface="Arial"/>
                <a:ea typeface="Arial"/>
                <a:cs typeface="Arial"/>
                <a:sym typeface="Arial"/>
              </a:rPr>
              <a:t>: The availability of Miniclip games on iOS and Android platforms makes it attractive to mobile gamers who enjoy playing on smartphones and tablets. </a:t>
            </a:r>
          </a:p>
          <a:p>
            <a:pPr algn="l" marL="675641" indent="-337821" lvl="1">
              <a:lnSpc>
                <a:spcPts val="3360"/>
              </a:lnSpc>
            </a:pPr>
            <a:r>
              <a:rPr lang="en-US" sz="2800" spc="26">
                <a:solidFill>
                  <a:srgbClr val="000000"/>
                </a:solidFill>
                <a:latin typeface="Arial"/>
                <a:ea typeface="Arial"/>
                <a:cs typeface="Arial"/>
                <a:sym typeface="Arial"/>
              </a:rPr>
              <a:t> </a:t>
            </a:r>
          </a:p>
          <a:p>
            <a:pPr algn="l" marL="675641" indent="-337821" lvl="1">
              <a:lnSpc>
                <a:spcPts val="3360"/>
              </a:lnSpc>
              <a:buFont typeface="Arial"/>
              <a:buChar char="•"/>
            </a:pPr>
            <a:r>
              <a:rPr lang="en-US" b="true" sz="2800" spc="26">
                <a:solidFill>
                  <a:srgbClr val="000000"/>
                </a:solidFill>
                <a:latin typeface="Arial Bold"/>
                <a:ea typeface="Arial Bold"/>
                <a:cs typeface="Arial Bold"/>
                <a:sym typeface="Arial Bold"/>
              </a:rPr>
              <a:t>Web Gamers</a:t>
            </a:r>
            <a:r>
              <a:rPr lang="en-US" sz="2800" spc="26">
                <a:solidFill>
                  <a:srgbClr val="000000"/>
                </a:solidFill>
                <a:latin typeface="Arial"/>
                <a:ea typeface="Arial"/>
                <a:cs typeface="Arial"/>
                <a:sym typeface="Arial"/>
              </a:rPr>
              <a:t>: Miniclip's roots as a web-based gaming platform continue to attract users who prefer playing games in their web browsers on desktop and laptop computers. </a:t>
            </a:r>
          </a:p>
          <a:p>
            <a:pPr algn="l" marL="675641" indent="-337821" lvl="1">
              <a:lnSpc>
                <a:spcPts val="3360"/>
              </a:lnSpc>
            </a:pPr>
            <a:r>
              <a:rPr lang="en-US" sz="2800" spc="26">
                <a:solidFill>
                  <a:srgbClr val="000000"/>
                </a:solidFill>
                <a:latin typeface="Arial"/>
                <a:ea typeface="Arial"/>
                <a:cs typeface="Arial"/>
                <a:sym typeface="Arial"/>
              </a:rPr>
              <a:t> </a:t>
            </a:r>
          </a:p>
          <a:p>
            <a:pPr algn="l" marL="675641" indent="-337821" lvl="1">
              <a:lnSpc>
                <a:spcPts val="3360"/>
              </a:lnSpc>
              <a:buFont typeface="Arial"/>
              <a:buChar char="•"/>
            </a:pPr>
            <a:r>
              <a:rPr lang="en-US" b="true" sz="2800" spc="26">
                <a:solidFill>
                  <a:srgbClr val="000000"/>
                </a:solidFill>
                <a:latin typeface="Arial Bold"/>
                <a:ea typeface="Arial Bold"/>
                <a:cs typeface="Arial Bold"/>
                <a:sym typeface="Arial Bold"/>
              </a:rPr>
              <a:t>Multiplayer Enthusiasts</a:t>
            </a:r>
            <a:r>
              <a:rPr lang="en-US" sz="2800" spc="26">
                <a:solidFill>
                  <a:srgbClr val="000000"/>
                </a:solidFill>
                <a:latin typeface="Arial"/>
                <a:ea typeface="Arial"/>
                <a:cs typeface="Arial"/>
                <a:sym typeface="Arial"/>
              </a:rPr>
              <a:t>: Many Miniclip games offer multiplayer modes, making them appealing to gamers who enjoy competing against friends or other players worldwide. </a:t>
            </a:r>
          </a:p>
          <a:p>
            <a:pPr algn="l" marL="675641" indent="-337821" lvl="1">
              <a:lnSpc>
                <a:spcPts val="3360"/>
              </a:lnSpc>
            </a:pPr>
            <a:r>
              <a:rPr lang="en-US" sz="2800" spc="26">
                <a:solidFill>
                  <a:srgbClr val="000000"/>
                </a:solidFill>
                <a:latin typeface="Arial"/>
                <a:ea typeface="Arial"/>
                <a:cs typeface="Arial"/>
                <a:sym typeface="Arial"/>
              </a:rPr>
              <a:t> </a:t>
            </a:r>
          </a:p>
          <a:p>
            <a:pPr algn="l" marL="675641" indent="-337821" lvl="1">
              <a:lnSpc>
                <a:spcPts val="3360"/>
              </a:lnSpc>
              <a:buFont typeface="Arial"/>
              <a:buChar char="•"/>
            </a:pPr>
            <a:r>
              <a:rPr lang="en-US" b="true" sz="2800" spc="26">
                <a:solidFill>
                  <a:srgbClr val="000000"/>
                </a:solidFill>
                <a:latin typeface="Arial Bold"/>
                <a:ea typeface="Arial Bold"/>
                <a:cs typeface="Arial Bold"/>
                <a:sym typeface="Arial Bold"/>
              </a:rPr>
              <a:t>Sports and Racing Fans</a:t>
            </a:r>
            <a:r>
              <a:rPr lang="en-US" sz="2800" spc="26">
                <a:solidFill>
                  <a:srgbClr val="000000"/>
                </a:solidFill>
                <a:latin typeface="Arial"/>
                <a:ea typeface="Arial"/>
                <a:cs typeface="Arial"/>
                <a:sym typeface="Arial"/>
              </a:rPr>
              <a:t>: Miniclip has a wide selection of sports and racing games, making it a go-to platform for users who have an interest in virtual sports and racing simulations. </a:t>
            </a:r>
          </a:p>
          <a:p>
            <a:pPr algn="l" marL="675641" indent="-337821" lvl="1">
              <a:lnSpc>
                <a:spcPts val="3360"/>
              </a:lnSpc>
            </a:pPr>
            <a:r>
              <a:rPr lang="en-US" sz="2800" spc="26">
                <a:solidFill>
                  <a:srgbClr val="000000"/>
                </a:solidFill>
                <a:latin typeface="Arial"/>
                <a:ea typeface="Arial"/>
                <a:cs typeface="Arial"/>
                <a:sym typeface="Arial"/>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DAFyYW7SLiM</dc:identifier>
  <dcterms:modified xsi:type="dcterms:W3CDTF">2011-08-01T06:04:30Z</dcterms:modified>
  <cp:revision>1</cp:revision>
  <dc:title>Introduction Miniclip is a popular online gaming platform and game development company known for its extensive collecti on of casual and mobile games. Founded in 2001 by Rob Small and Tihan Presbie, Miniclip has become one of the leading online gaming</dc:title>
</cp:coreProperties>
</file>